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9"/>
  </p:notesMasterIdLst>
  <p:sldIdLst>
    <p:sldId id="256" r:id="rId2"/>
    <p:sldId id="348" r:id="rId3"/>
    <p:sldId id="349" r:id="rId4"/>
    <p:sldId id="350" r:id="rId5"/>
    <p:sldId id="383" r:id="rId6"/>
    <p:sldId id="351" r:id="rId7"/>
    <p:sldId id="367" r:id="rId8"/>
    <p:sldId id="384" r:id="rId9"/>
    <p:sldId id="371" r:id="rId10"/>
    <p:sldId id="352" r:id="rId11"/>
    <p:sldId id="353" r:id="rId12"/>
    <p:sldId id="354" r:id="rId13"/>
    <p:sldId id="373" r:id="rId14"/>
    <p:sldId id="385" r:id="rId15"/>
    <p:sldId id="305" r:id="rId16"/>
    <p:sldId id="356" r:id="rId17"/>
    <p:sldId id="357" r:id="rId18"/>
    <p:sldId id="358" r:id="rId19"/>
    <p:sldId id="372" r:id="rId20"/>
    <p:sldId id="374" r:id="rId21"/>
    <p:sldId id="309" r:id="rId22"/>
    <p:sldId id="310" r:id="rId23"/>
    <p:sldId id="380" r:id="rId24"/>
    <p:sldId id="311" r:id="rId25"/>
    <p:sldId id="382" r:id="rId26"/>
    <p:sldId id="313" r:id="rId27"/>
    <p:sldId id="314" r:id="rId28"/>
    <p:sldId id="315" r:id="rId29"/>
    <p:sldId id="316" r:id="rId30"/>
    <p:sldId id="317" r:id="rId31"/>
    <p:sldId id="318" r:id="rId32"/>
    <p:sldId id="376" r:id="rId33"/>
    <p:sldId id="377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66" r:id="rId46"/>
    <p:sldId id="378" r:id="rId47"/>
    <p:sldId id="379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F66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/>
    <p:restoredTop sz="94648"/>
  </p:normalViewPr>
  <p:slideViewPr>
    <p:cSldViewPr snapToGrid="0">
      <p:cViewPr>
        <p:scale>
          <a:sx n="127" d="100"/>
          <a:sy n="127" d="100"/>
        </p:scale>
        <p:origin x="12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0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Times New Roman" pitchFamily="18" charset="0"/>
              </a:defRPr>
            </a:lvl1pPr>
          </a:lstStyle>
          <a:p>
            <a:fld id="{7070DE74-55C7-438A-BC12-A5AF24A367D7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 </a:t>
            </a:r>
            <a:r>
              <a:rPr kumimoji="1" lang="zh-CN" altLang="en-US" dirty="0"/>
              <a:t>的入光亮也變少變更案</a:t>
            </a:r>
            <a:endParaRPr kumimoji="1" lang="en-US" altLang="zh-CN" dirty="0"/>
          </a:p>
          <a:p>
            <a:r>
              <a:rPr kumimoji="1" lang="en-US" altLang="zh-TW" dirty="0"/>
              <a:t>Diffraction </a:t>
            </a:r>
            <a:r>
              <a:rPr kumimoji="1" lang="zh-TW" altLang="en-US" dirty="0"/>
              <a:t>＝ 繞射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DE74-55C7-438A-BC12-A5AF24A367D7}" type="slidenum">
              <a:rPr lang="zh-TW" altLang="en-US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28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非真正的</a:t>
            </a:r>
            <a:r>
              <a:rPr kumimoji="1" lang="en-US" altLang="zh-TW" dirty="0"/>
              <a:t>RGB</a:t>
            </a:r>
          </a:p>
          <a:p>
            <a:r>
              <a:rPr kumimoji="1" lang="zh-CN" altLang="en-US" dirty="0"/>
              <a:t>是用</a:t>
            </a:r>
            <a:r>
              <a:rPr kumimoji="1" lang="en-US" altLang="zh-CN" dirty="0"/>
              <a:t>filter interpolate</a:t>
            </a:r>
            <a:r>
              <a:rPr kumimoji="1" lang="zh-TW" altLang="en-US" dirty="0"/>
              <a:t> 出來的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DE74-55C7-438A-BC12-A5AF24A367D7}" type="slidenum">
              <a:rPr lang="zh-TW" altLang="en-US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443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/>
              <a:t>按一下以編輯母片標題樣式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/>
              <a:t>按一下以編輯母片副標題樣式</a:t>
            </a:r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ADA3A0E-6E04-4575-803C-D7AA202C3DAE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150536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5053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3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3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4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5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056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5056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51D2B-F900-4C40-A5FE-9AC1F095C8B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E5D43-217F-46BA-9239-1D22B0C88FD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ABC90B6-F132-4F69-8463-F1797F2591D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EAE63-68CF-4BBC-90B0-F7158511288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60BAB-611B-4988-8EC1-C30F2A81299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43F33-A7D9-4AF1-98B7-2916C6C8A978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B71408-4085-45F4-80ED-8433C944691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45720-564A-4BA2-B584-83EF458E274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9A918-101C-457C-BBB8-0E481D852AB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7AB4C-5D3B-47AD-AA8E-4D4D6F94E17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BC987C-6DE9-4615-BCB6-4816149FA2F8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http://www.nccu.edu.tw/english/logo/m_english.gif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按一下以編輯母片標題樣式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按一下以編輯母片</a:t>
            </a:r>
          </a:p>
          <a:p>
            <a:pPr lvl="1"/>
            <a:r>
              <a:rPr lang="en-US" altLang="zh-TW"/>
              <a:t>第二層</a:t>
            </a:r>
          </a:p>
          <a:p>
            <a:pPr lvl="2"/>
            <a:r>
              <a:rPr lang="en-US" altLang="zh-TW"/>
              <a:t>第三層</a:t>
            </a:r>
          </a:p>
          <a:p>
            <a:pPr lvl="3"/>
            <a:r>
              <a:rPr lang="en-US" altLang="zh-TW"/>
              <a:t>第四層</a:t>
            </a:r>
          </a:p>
          <a:p>
            <a:pPr lvl="4"/>
            <a:r>
              <a:rPr lang="en-US" altLang="zh-TW"/>
              <a:t>第五層</a:t>
            </a:r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endParaRPr lang="en-US" altLang="zh-TW"/>
          </a:p>
        </p:txBody>
      </p:sp>
      <p:sp>
        <p:nvSpPr>
          <p:cNvPr id="1495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endParaRPr lang="en-US" altLang="zh-TW"/>
          </a:p>
        </p:txBody>
      </p:sp>
      <p:sp>
        <p:nvSpPr>
          <p:cNvPr id="1495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fld id="{15A02A5D-058E-4F61-966D-1A05F428A3E6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14951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4951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1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1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1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1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1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1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2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3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4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4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4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954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pic>
        <p:nvPicPr>
          <p:cNvPr id="149547" name="Picture 43" descr="National Chengchi University"/>
          <p:cNvPicPr>
            <a:picLocks noChangeAspect="1" noChangeArrowheads="1"/>
          </p:cNvPicPr>
          <p:nvPr userDrawn="1"/>
        </p:nvPicPr>
        <p:blipFill>
          <a:blip r:embed="rId14" r:link="rId15" cstate="print"/>
          <a:srcRect/>
          <a:stretch>
            <a:fillRect/>
          </a:stretch>
        </p:blipFill>
        <p:spPr bwMode="auto">
          <a:xfrm>
            <a:off x="6346825" y="6302375"/>
            <a:ext cx="2797175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/D:/vision/marc/camobsc.a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4.png"/><Relationship Id="rId7" Type="http://schemas.openxmlformats.org/officeDocument/2006/relationships/image" Target="../media/image21.emf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0.emf"/><Relationship Id="rId18" Type="http://schemas.openxmlformats.org/officeDocument/2006/relationships/image" Target="../media/image20.emf"/><Relationship Id="rId3" Type="http://schemas.openxmlformats.org/officeDocument/2006/relationships/image" Target="../media/image32.png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12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hyperlink" Target="http://www.phy.ntnu.edu.tw/java/Lens/lens_e.html" TargetMode="Externa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2.emf"/><Relationship Id="rId18" Type="http://schemas.openxmlformats.org/officeDocument/2006/relationships/oleObject" Target="../embeddings/oleObject24.bin"/><Relationship Id="rId3" Type="http://schemas.openxmlformats.org/officeDocument/2006/relationships/oleObject" Target="../embeddings/oleObject17.bin"/><Relationship Id="rId21" Type="http://schemas.openxmlformats.org/officeDocument/2006/relationships/image" Target="../media/image46.emf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4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e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18.bin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10" Type="http://schemas.openxmlformats.org/officeDocument/2006/relationships/image" Target="../media/image41.emf"/><Relationship Id="rId19" Type="http://schemas.openxmlformats.org/officeDocument/2006/relationships/image" Target="../media/image45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png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zcat911.com/how-a-ccd-works.html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file:////D:/vision/marc/ccd.avi" TargetMode="Externa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micro.magnet.fsu.edu/primer/java/photomicrography/ccd/bloom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/D:/vision/marc/colorcam.avi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/>
              <a:t>Computer </a:t>
            </a:r>
            <a:r>
              <a:rPr lang="en-US" altLang="zh-TW" sz="3600" dirty="0"/>
              <a:t>Vision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Cameras, Lenses and Sensors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9925" y="1106488"/>
            <a:ext cx="7229475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1676400" y="161925"/>
            <a:ext cx="4600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Pinhole Perspective Equation</a:t>
            </a:r>
          </a:p>
        </p:txBody>
      </p:sp>
      <p:graphicFrame>
        <p:nvGraphicFramePr>
          <p:cNvPr id="113668" name="Object 4"/>
          <p:cNvGraphicFramePr>
            <a:graphicFrameLocks noChangeAspect="1"/>
          </p:cNvGraphicFramePr>
          <p:nvPr/>
        </p:nvGraphicFramePr>
        <p:xfrm>
          <a:off x="6261100" y="3994150"/>
          <a:ext cx="1698625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3" name="Equation" r:id="rId4" imgW="634680" imgH="838080" progId="Equation.3">
                  <p:embed/>
                </p:oleObj>
              </mc:Choice>
              <mc:Fallback>
                <p:oleObj name="Equation" r:id="rId4" imgW="634680" imgH="838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1100" y="3994150"/>
                        <a:ext cx="1698625" cy="22479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982663" y="4938713"/>
            <a:ext cx="47323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i="1">
                <a:latin typeface="Times New Roman" pitchFamily="18" charset="0"/>
              </a:rPr>
              <a:t>C’: image center</a:t>
            </a:r>
          </a:p>
          <a:p>
            <a:pPr>
              <a:spcBef>
                <a:spcPct val="50000"/>
              </a:spcBef>
            </a:pPr>
            <a:r>
              <a:rPr lang="en-US" altLang="zh-TW" sz="2400" i="1">
                <a:latin typeface="Times New Roman" pitchFamily="18" charset="0"/>
              </a:rPr>
              <a:t>OC’: optical axis</a:t>
            </a:r>
          </a:p>
          <a:p>
            <a:pPr>
              <a:spcBef>
                <a:spcPct val="50000"/>
              </a:spcBef>
            </a:pPr>
            <a:r>
              <a:rPr lang="en-US" altLang="zh-TW" sz="2400" i="1">
                <a:latin typeface="Times New Roman" pitchFamily="18" charset="0"/>
              </a:rPr>
              <a:t>OP’=</a:t>
            </a:r>
            <a:r>
              <a:rPr lang="en-US" altLang="zh-TW" sz="2400" i="1">
                <a:latin typeface="Symbol" pitchFamily="18" charset="2"/>
              </a:rPr>
              <a:t>l</a:t>
            </a:r>
            <a:r>
              <a:rPr lang="en-US" altLang="zh-TW" sz="2400" i="1">
                <a:latin typeface="Times New Roman" pitchFamily="18" charset="0"/>
              </a:rPr>
              <a:t>OP </a:t>
            </a:r>
            <a:r>
              <a:rPr lang="en-US" altLang="zh-TW" sz="2400" i="1">
                <a:latin typeface="Times New Roman" pitchFamily="18" charset="0"/>
                <a:sym typeface="Wingdings" pitchFamily="2" charset="2"/>
              </a:rPr>
              <a:t> x’=</a:t>
            </a:r>
            <a:r>
              <a:rPr lang="en-US" altLang="zh-TW" sz="2400" i="1">
                <a:latin typeface="Symbol" pitchFamily="18" charset="2"/>
              </a:rPr>
              <a:t>l</a:t>
            </a:r>
            <a:r>
              <a:rPr lang="en-US" altLang="zh-TW" sz="2400" i="1">
                <a:latin typeface="Times New Roman" pitchFamily="18" charset="0"/>
              </a:rPr>
              <a:t>x, </a:t>
            </a:r>
            <a:r>
              <a:rPr lang="en-US" altLang="zh-TW" sz="2400" i="1">
                <a:latin typeface="Times New Roman" pitchFamily="18" charset="0"/>
                <a:sym typeface="Wingdings" pitchFamily="2" charset="2"/>
              </a:rPr>
              <a:t>y’=</a:t>
            </a:r>
            <a:r>
              <a:rPr lang="en-US" altLang="zh-TW" sz="2400" i="1">
                <a:latin typeface="Symbol" pitchFamily="18" charset="2"/>
              </a:rPr>
              <a:t>l</a:t>
            </a:r>
            <a:r>
              <a:rPr lang="en-US" altLang="zh-TW" sz="2400" i="1">
                <a:latin typeface="Times New Roman" pitchFamily="18" charset="0"/>
              </a:rPr>
              <a:t>y, z’=</a:t>
            </a:r>
            <a:r>
              <a:rPr lang="en-US" altLang="zh-TW" sz="2400" i="1">
                <a:latin typeface="Symbol" pitchFamily="18" charset="2"/>
              </a:rPr>
              <a:t>l</a:t>
            </a:r>
            <a:r>
              <a:rPr lang="en-US" altLang="zh-TW" sz="2400" i="1">
                <a:latin typeface="Times New Roman" pitchFamily="18" charset="0"/>
              </a:rPr>
              <a:t>z</a:t>
            </a:r>
          </a:p>
          <a:p>
            <a:pPr>
              <a:spcBef>
                <a:spcPct val="50000"/>
              </a:spcBef>
            </a:pPr>
            <a:endParaRPr lang="en-US" altLang="zh-TW" sz="2400" i="1">
              <a:latin typeface="Times New Roman" pitchFamily="18" charset="0"/>
            </a:endParaRPr>
          </a:p>
        </p:txBody>
      </p:sp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949325" y="4160838"/>
            <a:ext cx="50974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i="1">
                <a:latin typeface="Times New Roman" pitchFamily="18" charset="0"/>
              </a:rPr>
              <a:t>A point P(x,y,z) and its projection onto the image plane p(x’,y’,z’). z’=f’ by definition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1649413" y="100013"/>
            <a:ext cx="45386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Affine projection models: </a:t>
            </a:r>
          </a:p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Weak perspective projection</a:t>
            </a:r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763" y="1225550"/>
            <a:ext cx="7096125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4692" name="Object 4"/>
          <p:cNvGraphicFramePr>
            <a:graphicFrameLocks noChangeAspect="1"/>
          </p:cNvGraphicFramePr>
          <p:nvPr/>
        </p:nvGraphicFramePr>
        <p:xfrm>
          <a:off x="1917700" y="4757738"/>
          <a:ext cx="35814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7" name="Equation" r:id="rId4" imgW="1828800" imgH="431640" progId="Equation.3">
                  <p:embed/>
                </p:oleObj>
              </mc:Choice>
              <mc:Fallback>
                <p:oleObj name="Equation" r:id="rId4" imgW="18288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4757738"/>
                        <a:ext cx="3581400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5670550" y="4933950"/>
            <a:ext cx="2676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is the magnification.</a:t>
            </a: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376238" y="5851525"/>
            <a:ext cx="51546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When the scene depth is small compared its distance from the Camera, m can be taken constant: weak perspective projection.</a:t>
            </a:r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1835150" y="4579938"/>
            <a:ext cx="1447800" cy="11430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1876425" y="220663"/>
            <a:ext cx="4160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Affine projection models: </a:t>
            </a:r>
          </a:p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Orthographic projection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313" y="1516063"/>
            <a:ext cx="7100887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1931988" y="5130800"/>
          <a:ext cx="11938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Equation" r:id="rId4" imgW="609480" imgH="457200" progId="Equation.3">
                  <p:embed/>
                </p:oleObj>
              </mc:Choice>
              <mc:Fallback>
                <p:oleObj name="Equation" r:id="rId4" imgW="60948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5130800"/>
                        <a:ext cx="1193800" cy="8953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3862388" y="4943475"/>
            <a:ext cx="34988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When the camera is at a</a:t>
            </a:r>
          </a:p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(roughly constant) distance</a:t>
            </a:r>
          </a:p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from the scene, take </a:t>
            </a:r>
            <a:r>
              <a:rPr kumimoji="0" lang="en-US" altLang="zh-TW" sz="2400" i="1">
                <a:latin typeface="Times New Roman" pitchFamily="18" charset="0"/>
              </a:rPr>
              <a:t>m</a:t>
            </a:r>
            <a:r>
              <a:rPr kumimoji="0" lang="en-US" altLang="zh-TW" sz="2400">
                <a:latin typeface="Times New Roman" pitchFamily="18" charset="0"/>
              </a:rPr>
              <a:t>=1.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Limits for pinhole cameras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338" y="1768475"/>
            <a:ext cx="7145337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0293" name="Oval 5"/>
          <p:cNvSpPr>
            <a:spLocks noChangeArrowheads="1"/>
          </p:cNvSpPr>
          <p:nvPr/>
        </p:nvSpPr>
        <p:spPr bwMode="auto">
          <a:xfrm>
            <a:off x="2995613" y="1347788"/>
            <a:ext cx="311150" cy="3175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0295" name="Oval 7"/>
          <p:cNvSpPr>
            <a:spLocks noChangeArrowheads="1"/>
          </p:cNvSpPr>
          <p:nvPr/>
        </p:nvSpPr>
        <p:spPr bwMode="auto">
          <a:xfrm>
            <a:off x="5441950" y="1482725"/>
            <a:ext cx="100013" cy="1143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0296" name="Oval 8"/>
          <p:cNvSpPr>
            <a:spLocks noChangeArrowheads="1"/>
          </p:cNvSpPr>
          <p:nvPr/>
        </p:nvSpPr>
        <p:spPr bwMode="auto">
          <a:xfrm>
            <a:off x="7780338" y="1547813"/>
            <a:ext cx="50800" cy="571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Size of pinhole</a:t>
            </a:r>
          </a:p>
        </p:txBody>
      </p:sp>
      <p:pic>
        <p:nvPicPr>
          <p:cNvPr id="1648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479925" y="1844675"/>
            <a:ext cx="3886200" cy="4411663"/>
          </a:xfrm>
          <a:noFill/>
          <a:ln/>
        </p:spPr>
      </p:pic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400050" y="1893888"/>
            <a:ext cx="3817938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kumimoji="0" lang="en-US" altLang="zh-TW" sz="2400"/>
              <a:t> Pinhole too big –many directions are averaged, blurring the image</a:t>
            </a:r>
          </a:p>
          <a:p>
            <a:pPr>
              <a:buFont typeface="Wingdings" pitchFamily="2" charset="2"/>
              <a:buChar char="l"/>
            </a:pPr>
            <a:r>
              <a:rPr kumimoji="0" lang="en-US" altLang="zh-TW" sz="2400"/>
              <a:t> Pinhole too small- diffraction effects blur the image</a:t>
            </a:r>
          </a:p>
          <a:p>
            <a:pPr>
              <a:buFont typeface="Wingdings" pitchFamily="2" charset="2"/>
              <a:buChar char="l"/>
            </a:pPr>
            <a:r>
              <a:rPr kumimoji="0" lang="en-US" altLang="zh-TW" sz="2400"/>
              <a:t> Generally, pinhole  cameras are </a:t>
            </a:r>
            <a:r>
              <a:rPr kumimoji="0" lang="en-US" altLang="zh-TW" sz="2400" i="1"/>
              <a:t>dark</a:t>
            </a:r>
            <a:r>
              <a:rPr kumimoji="0" lang="en-US" altLang="zh-TW" sz="2400"/>
              <a:t>, because a very small set of rays from a particular point hits the screen.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3217863" y="350838"/>
            <a:ext cx="38782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Camera obscura + lens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pic>
        <p:nvPicPr>
          <p:cNvPr id="65541" name="camobsc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613" y="930275"/>
            <a:ext cx="6954837" cy="52165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800" fill="hold"/>
                                        <p:tgtEl>
                                          <p:spTgt spid="655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554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55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55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541"/>
                  </p:tgtEl>
                </p:cond>
              </p:nextCondLst>
            </p:seq>
          </p:childTnLst>
        </p:cTn>
      </p:par>
    </p:tnLst>
    <p:bldLst>
      <p:bldP spid="655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850" y="254000"/>
            <a:ext cx="5181600" cy="334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1884363" y="288925"/>
            <a:ext cx="1227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Lenses</a:t>
            </a:r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3322638"/>
            <a:ext cx="37338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1470025" y="4114800"/>
            <a:ext cx="27209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Snell’s law</a:t>
            </a:r>
          </a:p>
          <a:p>
            <a:pPr eaLnBrk="0" hangingPunct="0"/>
            <a:endParaRPr kumimoji="0" lang="en-US" altLang="zh-TW" sz="2400">
              <a:latin typeface="Times New Roman" pitchFamily="18" charset="0"/>
            </a:endParaRPr>
          </a:p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  n</a:t>
            </a:r>
            <a:r>
              <a:rPr kumimoji="0" lang="en-US" altLang="zh-TW" sz="2400" baseline="-25000">
                <a:latin typeface="Times New Roman" pitchFamily="18" charset="0"/>
              </a:rPr>
              <a:t>1</a:t>
            </a:r>
            <a:r>
              <a:rPr kumimoji="0" lang="en-US" altLang="zh-TW" sz="2400">
                <a:latin typeface="Times New Roman" pitchFamily="18" charset="0"/>
              </a:rPr>
              <a:t> sin</a:t>
            </a:r>
            <a:r>
              <a:rPr kumimoji="0" lang="en-US" altLang="zh-TW" sz="2400" baseline="-25000">
                <a:latin typeface="Times New Roman" pitchFamily="18" charset="0"/>
              </a:rPr>
              <a:t> </a:t>
            </a:r>
            <a:r>
              <a:rPr kumimoji="0" lang="en-US" altLang="zh-TW" sz="2400">
                <a:latin typeface="Symbol" pitchFamily="18" charset="2"/>
              </a:rPr>
              <a:t>a</a:t>
            </a:r>
            <a:r>
              <a:rPr kumimoji="0" lang="en-US" altLang="zh-TW" sz="2400" baseline="-25000">
                <a:latin typeface="Times New Roman" pitchFamily="18" charset="0"/>
              </a:rPr>
              <a:t>1 </a:t>
            </a:r>
            <a:r>
              <a:rPr kumimoji="0" lang="en-US" altLang="zh-TW" sz="2400">
                <a:latin typeface="Times New Roman" pitchFamily="18" charset="0"/>
              </a:rPr>
              <a:t>= n</a:t>
            </a:r>
            <a:r>
              <a:rPr kumimoji="0" lang="en-US" altLang="zh-TW" sz="2400" baseline="-25000">
                <a:latin typeface="Times New Roman" pitchFamily="18" charset="0"/>
              </a:rPr>
              <a:t>2</a:t>
            </a:r>
            <a:r>
              <a:rPr kumimoji="0" lang="en-US" altLang="zh-TW" sz="2400">
                <a:latin typeface="Times New Roman" pitchFamily="18" charset="0"/>
              </a:rPr>
              <a:t> sin </a:t>
            </a:r>
            <a:r>
              <a:rPr kumimoji="0" lang="en-US" altLang="zh-TW" sz="2400">
                <a:latin typeface="Symbol" pitchFamily="18" charset="2"/>
              </a:rPr>
              <a:t>a</a:t>
            </a:r>
            <a:r>
              <a:rPr kumimoji="0" lang="en-US" altLang="zh-TW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1481138" y="5638800"/>
            <a:ext cx="1985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bg1"/>
                </a:solidFill>
                <a:latin typeface="Times New Roman" pitchFamily="18" charset="0"/>
              </a:rPr>
              <a:t>Descartes’ law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627188" y="268288"/>
            <a:ext cx="4875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Paraxial  (or first-order) optics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6075" y="1357313"/>
            <a:ext cx="7296150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304800" y="4994275"/>
            <a:ext cx="26447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Verdana" pitchFamily="34" charset="0"/>
              </a:rPr>
              <a:t>Snell’s law:</a:t>
            </a:r>
          </a:p>
          <a:p>
            <a:pPr eaLnBrk="0" hangingPunct="0"/>
            <a:endParaRPr kumimoji="0" lang="en-US" altLang="zh-TW" sz="2000">
              <a:latin typeface="Verdana" pitchFamily="34" charset="0"/>
            </a:endParaRPr>
          </a:p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 n</a:t>
            </a:r>
            <a:r>
              <a:rPr kumimoji="0" lang="en-US" altLang="zh-TW" sz="2400" baseline="-25000">
                <a:latin typeface="Times New Roman" pitchFamily="18" charset="0"/>
              </a:rPr>
              <a:t>1</a:t>
            </a:r>
            <a:r>
              <a:rPr kumimoji="0" lang="en-US" altLang="zh-TW" sz="2400">
                <a:latin typeface="Times New Roman" pitchFamily="18" charset="0"/>
              </a:rPr>
              <a:t> sin</a:t>
            </a:r>
            <a:r>
              <a:rPr kumimoji="0" lang="en-US" altLang="zh-TW" sz="2400" baseline="-25000">
                <a:latin typeface="Times New Roman" pitchFamily="18" charset="0"/>
              </a:rPr>
              <a:t> </a:t>
            </a:r>
            <a:r>
              <a:rPr kumimoji="0" lang="en-US" altLang="zh-TW" sz="2400">
                <a:latin typeface="Symbol" pitchFamily="18" charset="2"/>
              </a:rPr>
              <a:t>a</a:t>
            </a:r>
            <a:r>
              <a:rPr kumimoji="0" lang="en-US" altLang="zh-TW" sz="2400" baseline="-25000">
                <a:latin typeface="Times New Roman" pitchFamily="18" charset="0"/>
              </a:rPr>
              <a:t>1 </a:t>
            </a:r>
            <a:r>
              <a:rPr kumimoji="0" lang="en-US" altLang="zh-TW" sz="2400">
                <a:latin typeface="Times New Roman" pitchFamily="18" charset="0"/>
              </a:rPr>
              <a:t>= n</a:t>
            </a:r>
            <a:r>
              <a:rPr kumimoji="0" lang="en-US" altLang="zh-TW" sz="2400" baseline="-25000">
                <a:latin typeface="Times New Roman" pitchFamily="18" charset="0"/>
              </a:rPr>
              <a:t>2</a:t>
            </a:r>
            <a:r>
              <a:rPr kumimoji="0" lang="en-US" altLang="zh-TW" sz="2400">
                <a:latin typeface="Times New Roman" pitchFamily="18" charset="0"/>
              </a:rPr>
              <a:t> sin </a:t>
            </a:r>
            <a:r>
              <a:rPr kumimoji="0" lang="en-US" altLang="zh-TW" sz="2400">
                <a:latin typeface="Symbol" pitchFamily="18" charset="2"/>
              </a:rPr>
              <a:t>a</a:t>
            </a:r>
            <a:r>
              <a:rPr kumimoji="0" lang="en-US" altLang="zh-TW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3741738" y="4994275"/>
            <a:ext cx="192563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Verdana" pitchFamily="34" charset="0"/>
              </a:rPr>
              <a:t>Small angles:</a:t>
            </a:r>
          </a:p>
          <a:p>
            <a:pPr eaLnBrk="0" hangingPunct="0"/>
            <a:endParaRPr kumimoji="0" lang="en-US" altLang="zh-TW" sz="2000">
              <a:latin typeface="Verdana" pitchFamily="34" charset="0"/>
            </a:endParaRPr>
          </a:p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 n</a:t>
            </a:r>
            <a:r>
              <a:rPr kumimoji="0" lang="en-US" altLang="zh-TW" sz="2400" baseline="-25000">
                <a:latin typeface="Times New Roman" pitchFamily="18" charset="0"/>
              </a:rPr>
              <a:t>1</a:t>
            </a:r>
            <a:r>
              <a:rPr kumimoji="0" lang="en-US" altLang="zh-TW" sz="2400">
                <a:latin typeface="Times New Roman" pitchFamily="18" charset="0"/>
              </a:rPr>
              <a:t> </a:t>
            </a:r>
            <a:r>
              <a:rPr kumimoji="0" lang="en-US" altLang="zh-TW" sz="2400">
                <a:latin typeface="Symbol" pitchFamily="18" charset="2"/>
              </a:rPr>
              <a:t>a</a:t>
            </a:r>
            <a:r>
              <a:rPr kumimoji="0" lang="en-US" altLang="zh-TW" sz="2400" baseline="-25000">
                <a:latin typeface="Times New Roman" pitchFamily="18" charset="0"/>
              </a:rPr>
              <a:t>1</a:t>
            </a:r>
            <a:r>
              <a:rPr kumimoji="0" lang="en-US" altLang="zh-TW" sz="2400">
                <a:latin typeface="Times New Roman" pitchFamily="18" charset="0"/>
              </a:rPr>
              <a:t>  </a:t>
            </a:r>
            <a:r>
              <a:rPr kumimoji="0" lang="en-US" altLang="zh-TW" sz="2400">
                <a:latin typeface="cmsy10" pitchFamily="34" charset="0"/>
                <a:sym typeface="Symbol" pitchFamily="18" charset="2"/>
              </a:rPr>
              <a:t></a:t>
            </a:r>
            <a:r>
              <a:rPr kumimoji="0" lang="en-US" altLang="zh-TW" sz="2400">
                <a:latin typeface="Times New Roman" pitchFamily="18" charset="0"/>
              </a:rPr>
              <a:t>  n</a:t>
            </a:r>
            <a:r>
              <a:rPr kumimoji="0" lang="en-US" altLang="zh-TW" sz="2400" baseline="-25000">
                <a:latin typeface="Times New Roman" pitchFamily="18" charset="0"/>
              </a:rPr>
              <a:t>2</a:t>
            </a:r>
            <a:r>
              <a:rPr kumimoji="0" lang="en-US" altLang="zh-TW" sz="2400">
                <a:latin typeface="Symbol" pitchFamily="18" charset="2"/>
              </a:rPr>
              <a:t>a</a:t>
            </a:r>
            <a:r>
              <a:rPr kumimoji="0" lang="en-US" altLang="zh-TW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18790" name="AutoShape 6"/>
          <p:cNvSpPr>
            <a:spLocks noChangeArrowheads="1"/>
          </p:cNvSpPr>
          <p:nvPr/>
        </p:nvSpPr>
        <p:spPr bwMode="auto">
          <a:xfrm>
            <a:off x="2971800" y="57150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18791" name="Object 7"/>
          <p:cNvGraphicFramePr>
            <a:graphicFrameLocks noChangeAspect="1"/>
          </p:cNvGraphicFramePr>
          <p:nvPr/>
        </p:nvGraphicFramePr>
        <p:xfrm>
          <a:off x="6781800" y="5448300"/>
          <a:ext cx="21336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8" name="Equation" r:id="rId4" imgW="1079280" imgH="431640" progId="Equation.3">
                  <p:embed/>
                </p:oleObj>
              </mc:Choice>
              <mc:Fallback>
                <p:oleObj name="Equation" r:id="rId4" imgW="1079280" imgH="431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448300"/>
                        <a:ext cx="2133600" cy="8540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2" name="AutoShape 8"/>
          <p:cNvSpPr>
            <a:spLocks noChangeArrowheads="1"/>
          </p:cNvSpPr>
          <p:nvPr/>
        </p:nvSpPr>
        <p:spPr bwMode="auto">
          <a:xfrm>
            <a:off x="5791200" y="57150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8794" name="Oval 10"/>
          <p:cNvSpPr>
            <a:spLocks noChangeArrowheads="1"/>
          </p:cNvSpPr>
          <p:nvPr/>
        </p:nvSpPr>
        <p:spPr bwMode="auto">
          <a:xfrm>
            <a:off x="4271963" y="20288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18795" name="Object 11"/>
          <p:cNvGraphicFramePr>
            <a:graphicFrameLocks noChangeAspect="1"/>
          </p:cNvGraphicFramePr>
          <p:nvPr/>
        </p:nvGraphicFramePr>
        <p:xfrm>
          <a:off x="6626225" y="1169988"/>
          <a:ext cx="13525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9" name="Equation" r:id="rId6" imgW="1244520" imgH="431640" progId="Equation.3">
                  <p:embed/>
                </p:oleObj>
              </mc:Choice>
              <mc:Fallback>
                <p:oleObj name="Equation" r:id="rId6" imgW="1244520" imgH="4316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6225" y="1169988"/>
                        <a:ext cx="13525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6" name="Object 12"/>
          <p:cNvGraphicFramePr>
            <a:graphicFrameLocks noChangeAspect="1"/>
          </p:cNvGraphicFramePr>
          <p:nvPr/>
        </p:nvGraphicFramePr>
        <p:xfrm>
          <a:off x="855663" y="3535363"/>
          <a:ext cx="13938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0" name="Equation" r:id="rId8" imgW="1282680" imgH="431640" progId="Equation.3">
                  <p:embed/>
                </p:oleObj>
              </mc:Choice>
              <mc:Fallback>
                <p:oleObj name="Equation" r:id="rId8" imgW="1282680" imgH="431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3535363"/>
                        <a:ext cx="13938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7" name="Object 13"/>
          <p:cNvGraphicFramePr>
            <a:graphicFrameLocks noChangeAspect="1"/>
          </p:cNvGraphicFramePr>
          <p:nvPr/>
        </p:nvGraphicFramePr>
        <p:xfrm>
          <a:off x="6784975" y="4673600"/>
          <a:ext cx="17653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1" name="Equation" r:id="rId10" imgW="1625400" imgH="482400" progId="Equation.3">
                  <p:embed/>
                </p:oleObj>
              </mc:Choice>
              <mc:Fallback>
                <p:oleObj name="Equation" r:id="rId10" imgW="1625400" imgH="4824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975" y="4673600"/>
                        <a:ext cx="17653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F08D9C55-0F88-B445-A88D-C9AF226C91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25" y="1738313"/>
            <a:ext cx="1101942" cy="58102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42E7DBE-037F-9C4B-BE22-BE800FCBC9AF}"/>
              </a:ext>
            </a:extLst>
          </p:cNvPr>
          <p:cNvSpPr txBox="1"/>
          <p:nvPr/>
        </p:nvSpPr>
        <p:spPr>
          <a:xfrm>
            <a:off x="1810906" y="103532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入射角</a:t>
            </a:r>
            <a:r>
              <a:rPr lang="zh-TW" altLang="en-US" dirty="0"/>
              <a:t> </a:t>
            </a:r>
            <a:r>
              <a:rPr lang="en-US" altLang="zh-TW" dirty="0"/>
              <a:t>= alph1 + beta</a:t>
            </a:r>
            <a:endParaRPr kumimoji="1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6813" y="1416050"/>
            <a:ext cx="6078537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1668463" y="236538"/>
            <a:ext cx="199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Thin Lenses</a:t>
            </a:r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3228975" y="5084763"/>
          <a:ext cx="4548188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3" name="Equation" r:id="rId4" imgW="2006280" imgH="419040" progId="Equation.3">
                  <p:embed/>
                </p:oleObj>
              </mc:Choice>
              <mc:Fallback>
                <p:oleObj name="Equation" r:id="rId4" imgW="200628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5084763"/>
                        <a:ext cx="4548188" cy="95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3262313" y="4995863"/>
            <a:ext cx="1817687" cy="1166812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5957888" y="4962525"/>
            <a:ext cx="1951037" cy="1166813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19816" name="Object 8"/>
          <p:cNvGraphicFramePr>
            <a:graphicFrameLocks noChangeAspect="1"/>
          </p:cNvGraphicFramePr>
          <p:nvPr/>
        </p:nvGraphicFramePr>
        <p:xfrm>
          <a:off x="193675" y="2522538"/>
          <a:ext cx="109378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4" name="Equation" r:id="rId6" imgW="939600" imgH="393480" progId="Equation.3">
                  <p:embed/>
                </p:oleObj>
              </mc:Choice>
              <mc:Fallback>
                <p:oleObj name="Equation" r:id="rId6" imgW="939600" imgH="3934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2522538"/>
                        <a:ext cx="1093788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7" name="Object 9"/>
          <p:cNvGraphicFramePr>
            <a:graphicFrameLocks noChangeAspect="1"/>
          </p:cNvGraphicFramePr>
          <p:nvPr/>
        </p:nvGraphicFramePr>
        <p:xfrm>
          <a:off x="179388" y="3011488"/>
          <a:ext cx="112553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5" name="Equation" r:id="rId8" imgW="965160" imgH="393480" progId="Equation.3">
                  <p:embed/>
                </p:oleObj>
              </mc:Choice>
              <mc:Fallback>
                <p:oleObj name="Equation" r:id="rId8" imgW="965160" imgH="3934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011488"/>
                        <a:ext cx="112553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8" name="Object 10"/>
          <p:cNvGraphicFramePr>
            <a:graphicFrameLocks noChangeAspect="1"/>
          </p:cNvGraphicFramePr>
          <p:nvPr/>
        </p:nvGraphicFramePr>
        <p:xfrm>
          <a:off x="200025" y="3802063"/>
          <a:ext cx="10953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6" name="Equation" r:id="rId10" imgW="939600" imgH="393480" progId="Equation.3">
                  <p:embed/>
                </p:oleObj>
              </mc:Choice>
              <mc:Fallback>
                <p:oleObj name="Equation" r:id="rId10" imgW="939600" imgH="3934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3802063"/>
                        <a:ext cx="10953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9" name="Object 11"/>
          <p:cNvGraphicFramePr>
            <a:graphicFrameLocks noChangeAspect="1"/>
          </p:cNvGraphicFramePr>
          <p:nvPr/>
        </p:nvGraphicFramePr>
        <p:xfrm>
          <a:off x="77788" y="5429250"/>
          <a:ext cx="15382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7" name="Equation" r:id="rId12" imgW="1320480" imgH="393480" progId="Equation.3">
                  <p:embed/>
                </p:oleObj>
              </mc:Choice>
              <mc:Fallback>
                <p:oleObj name="Equation" r:id="rId12" imgW="1320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5429250"/>
                        <a:ext cx="15382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21" name="Text Box 13"/>
          <p:cNvSpPr txBox="1">
            <a:spLocks noChangeArrowheads="1"/>
          </p:cNvSpPr>
          <p:nvPr/>
        </p:nvSpPr>
        <p:spPr bwMode="auto">
          <a:xfrm>
            <a:off x="1592263" y="782638"/>
            <a:ext cx="64214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/>
              <a:t>spherical lens surfaces; incoming light </a:t>
            </a:r>
            <a:r>
              <a:rPr kumimoji="0" lang="en-US" altLang="zh-TW">
                <a:sym typeface="Symbol" pitchFamily="18" charset="2"/>
              </a:rPr>
              <a:t></a:t>
            </a:r>
            <a:r>
              <a:rPr kumimoji="0" lang="en-US" altLang="zh-TW">
                <a:sym typeface="MS LineDraw" pitchFamily="49" charset="2"/>
              </a:rPr>
              <a:t> parallel to axis; thickness &lt;&lt; radii; same refractive index on both sides</a:t>
            </a:r>
            <a:endParaRPr kumimoji="0" lang="en-US" altLang="zh-TW"/>
          </a:p>
        </p:txBody>
      </p:sp>
      <p:graphicFrame>
        <p:nvGraphicFramePr>
          <p:cNvPr id="119822" name="Object 14"/>
          <p:cNvGraphicFramePr>
            <a:graphicFrameLocks noChangeAspect="1"/>
          </p:cNvGraphicFramePr>
          <p:nvPr/>
        </p:nvGraphicFramePr>
        <p:xfrm>
          <a:off x="190500" y="4321175"/>
          <a:ext cx="11239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8" name="Equation" r:id="rId14" imgW="965160" imgH="393480" progId="Equation.3">
                  <p:embed/>
                </p:oleObj>
              </mc:Choice>
              <mc:Fallback>
                <p:oleObj name="Equation" r:id="rId14" imgW="965160" imgH="3934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4321175"/>
                        <a:ext cx="11239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9823" name="Picture 15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5938"/>
          <a:stretch>
            <a:fillRect/>
          </a:stretch>
        </p:blipFill>
        <p:spPr bwMode="auto">
          <a:xfrm>
            <a:off x="5229225" y="1422400"/>
            <a:ext cx="3286125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9824" name="Object 16"/>
          <p:cNvGraphicFramePr>
            <a:graphicFrameLocks noChangeAspect="1"/>
          </p:cNvGraphicFramePr>
          <p:nvPr/>
        </p:nvGraphicFramePr>
        <p:xfrm>
          <a:off x="134938" y="1081088"/>
          <a:ext cx="12763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9" name="Equation" r:id="rId17" imgW="1079280" imgH="431640" progId="Equation.3">
                  <p:embed/>
                </p:oleObj>
              </mc:Choice>
              <mc:Fallback>
                <p:oleObj name="Equation" r:id="rId17" imgW="1079280" imgH="4316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1081088"/>
                        <a:ext cx="1276350" cy="511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4" grpId="0" animBg="1"/>
      <p:bldP spid="1198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263" y="1108075"/>
            <a:ext cx="6078537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267" name="Text Box 3"/>
          <p:cNvSpPr txBox="1">
            <a:spLocks noChangeArrowheads="1"/>
          </p:cNvSpPr>
          <p:nvPr/>
        </p:nvSpPr>
        <p:spPr bwMode="auto">
          <a:xfrm>
            <a:off x="1668463" y="236538"/>
            <a:ext cx="199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Thin Lenses</a:t>
            </a:r>
          </a:p>
        </p:txBody>
      </p:sp>
      <p:graphicFrame>
        <p:nvGraphicFramePr>
          <p:cNvPr id="139268" name="Object 4"/>
          <p:cNvGraphicFramePr>
            <a:graphicFrameLocks noChangeAspect="1"/>
          </p:cNvGraphicFramePr>
          <p:nvPr/>
        </p:nvGraphicFramePr>
        <p:xfrm>
          <a:off x="806450" y="4349750"/>
          <a:ext cx="7399338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3" name="Equation" r:id="rId4" imgW="3263760" imgH="787320" progId="Equation.3">
                  <p:embed/>
                </p:oleObj>
              </mc:Choice>
              <mc:Fallback>
                <p:oleObj name="Equation" r:id="rId4" imgW="3263760" imgH="787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4349750"/>
                        <a:ext cx="7399338" cy="178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763588" y="4295775"/>
            <a:ext cx="1547812" cy="1989138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3673475" y="4719638"/>
            <a:ext cx="1817688" cy="1166812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6369050" y="4629150"/>
            <a:ext cx="1951038" cy="1166813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78" name="Rectangle 14"/>
          <p:cNvSpPr>
            <a:spLocks noChangeArrowheads="1"/>
          </p:cNvSpPr>
          <p:nvPr/>
        </p:nvSpPr>
        <p:spPr bwMode="auto">
          <a:xfrm>
            <a:off x="3562350" y="6000750"/>
            <a:ext cx="4838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altLang="zh-TW">
                <a:latin typeface="Times New Roman" pitchFamily="18" charset="0"/>
                <a:hlinkClick r:id="rId6"/>
              </a:rPr>
              <a:t>http://www.phy.ntnu.edu.tw/java/Lens/lens_e.html</a:t>
            </a:r>
            <a:endParaRPr kumimoji="0" lang="en-US" altLang="zh-TW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9" grpId="0" animBg="1"/>
      <p:bldP spid="139270" grpId="0" animBg="1"/>
      <p:bldP spid="1392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03288" y="1719263"/>
            <a:ext cx="7783512" cy="4411662"/>
          </a:xfrm>
        </p:spPr>
        <p:txBody>
          <a:bodyPr/>
          <a:lstStyle/>
          <a:p>
            <a:r>
              <a:rPr lang="en-US" altLang="zh-TW"/>
              <a:t>Camera Models</a:t>
            </a:r>
          </a:p>
          <a:p>
            <a:pPr lvl="1"/>
            <a:r>
              <a:rPr lang="en-US" altLang="zh-TW"/>
              <a:t> Pinhole Perspective Projection</a:t>
            </a:r>
          </a:p>
          <a:p>
            <a:pPr lvl="1"/>
            <a:r>
              <a:rPr lang="en-US" altLang="zh-TW"/>
              <a:t> Affine Projection</a:t>
            </a:r>
          </a:p>
          <a:p>
            <a:r>
              <a:rPr lang="en-US" altLang="zh-TW"/>
              <a:t>Camera with Lenses</a:t>
            </a:r>
          </a:p>
          <a:p>
            <a:r>
              <a:rPr lang="en-US" altLang="zh-TW"/>
              <a:t>Sensing</a:t>
            </a:r>
          </a:p>
          <a:p>
            <a:r>
              <a:rPr lang="en-US" altLang="zh-TW"/>
              <a:t>The Human Eye</a:t>
            </a:r>
          </a:p>
          <a:p>
            <a:endParaRPr lang="zh-TW" altLang="en-US"/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422400" y="5562600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zh-TW" alt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Cameras, lenses and sensors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450" y="1157288"/>
            <a:ext cx="6573838" cy="325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1819275" y="312738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Thick Lens</a:t>
            </a:r>
          </a:p>
        </p:txBody>
      </p:sp>
      <p:graphicFrame>
        <p:nvGraphicFramePr>
          <p:cNvPr id="141316" name="Object 4"/>
          <p:cNvGraphicFramePr>
            <a:graphicFrameLocks noChangeAspect="1"/>
          </p:cNvGraphicFramePr>
          <p:nvPr/>
        </p:nvGraphicFramePr>
        <p:xfrm>
          <a:off x="1295400" y="5183188"/>
          <a:ext cx="58070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1" name="方程式" r:id="rId4" imgW="2946240" imgH="495000" progId="Equation.3">
                  <p:embed/>
                </p:oleObj>
              </mc:Choice>
              <mc:Fallback>
                <p:oleObj name="方程式" r:id="rId4" imgW="2946240" imgH="495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183188"/>
                        <a:ext cx="5807075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536575" y="4660900"/>
            <a:ext cx="7693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/>
              <a:t>For large angles, use a third-order Taylor expansion of the sine function: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2570163" y="381000"/>
            <a:ext cx="2978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The depth-of-field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pic>
        <p:nvPicPr>
          <p:cNvPr id="69638" name="Picture 6" descr="c-recdis-depfi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1514475"/>
            <a:ext cx="7234237" cy="22669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2452688" y="3362325"/>
            <a:ext cx="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pSp>
        <p:nvGrpSpPr>
          <p:cNvPr id="69640" name="Group 8"/>
          <p:cNvGrpSpPr>
            <a:grpSpLocks/>
          </p:cNvGrpSpPr>
          <p:nvPr/>
        </p:nvGrpSpPr>
        <p:grpSpPr bwMode="auto">
          <a:xfrm>
            <a:off x="3824288" y="1689100"/>
            <a:ext cx="4386262" cy="1947863"/>
            <a:chOff x="2409" y="1064"/>
            <a:chExt cx="2763" cy="1227"/>
          </a:xfrm>
        </p:grpSpPr>
        <p:sp>
          <p:nvSpPr>
            <p:cNvPr id="69641" name="Line 9"/>
            <p:cNvSpPr>
              <a:spLocks noChangeShapeType="1"/>
            </p:cNvSpPr>
            <p:nvPr/>
          </p:nvSpPr>
          <p:spPr bwMode="auto">
            <a:xfrm flipV="1">
              <a:off x="2409" y="1064"/>
              <a:ext cx="1127" cy="61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42" name="Line 10"/>
            <p:cNvSpPr>
              <a:spLocks noChangeShapeType="1"/>
            </p:cNvSpPr>
            <p:nvPr/>
          </p:nvSpPr>
          <p:spPr bwMode="auto">
            <a:xfrm>
              <a:off x="2409" y="1682"/>
              <a:ext cx="1136" cy="6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43" name="Line 11"/>
            <p:cNvSpPr>
              <a:spLocks noChangeShapeType="1"/>
            </p:cNvSpPr>
            <p:nvPr/>
          </p:nvSpPr>
          <p:spPr bwMode="auto">
            <a:xfrm>
              <a:off x="3536" y="1073"/>
              <a:ext cx="1636" cy="6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44" name="Line 12"/>
            <p:cNvSpPr>
              <a:spLocks noChangeShapeType="1"/>
            </p:cNvSpPr>
            <p:nvPr/>
          </p:nvSpPr>
          <p:spPr bwMode="auto">
            <a:xfrm flipV="1">
              <a:off x="3545" y="1682"/>
              <a:ext cx="1618" cy="6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69645" name="Group 13"/>
          <p:cNvGrpSpPr>
            <a:grpSpLocks/>
          </p:cNvGrpSpPr>
          <p:nvPr/>
        </p:nvGrpSpPr>
        <p:grpSpPr bwMode="auto">
          <a:xfrm>
            <a:off x="3001963" y="1674813"/>
            <a:ext cx="4573587" cy="1976437"/>
            <a:chOff x="1891" y="1055"/>
            <a:chExt cx="2881" cy="1245"/>
          </a:xfrm>
        </p:grpSpPr>
        <p:sp>
          <p:nvSpPr>
            <p:cNvPr id="69646" name="Line 14"/>
            <p:cNvSpPr>
              <a:spLocks noChangeShapeType="1"/>
            </p:cNvSpPr>
            <p:nvPr/>
          </p:nvSpPr>
          <p:spPr bwMode="auto">
            <a:xfrm flipV="1">
              <a:off x="1900" y="1055"/>
              <a:ext cx="1645" cy="61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47" name="Line 15"/>
            <p:cNvSpPr>
              <a:spLocks noChangeShapeType="1"/>
            </p:cNvSpPr>
            <p:nvPr/>
          </p:nvSpPr>
          <p:spPr bwMode="auto">
            <a:xfrm>
              <a:off x="1891" y="1673"/>
              <a:ext cx="1654" cy="627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48" name="Line 16"/>
            <p:cNvSpPr>
              <a:spLocks noChangeShapeType="1"/>
            </p:cNvSpPr>
            <p:nvPr/>
          </p:nvSpPr>
          <p:spPr bwMode="auto">
            <a:xfrm flipV="1">
              <a:off x="3545" y="1673"/>
              <a:ext cx="1227" cy="627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49" name="Line 17"/>
            <p:cNvSpPr>
              <a:spLocks noChangeShapeType="1"/>
            </p:cNvSpPr>
            <p:nvPr/>
          </p:nvSpPr>
          <p:spPr bwMode="auto">
            <a:xfrm>
              <a:off x="3545" y="1064"/>
              <a:ext cx="1227" cy="60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69650" name="Group 18"/>
          <p:cNvGrpSpPr>
            <a:grpSpLocks/>
          </p:cNvGrpSpPr>
          <p:nvPr/>
        </p:nvGrpSpPr>
        <p:grpSpPr bwMode="auto">
          <a:xfrm>
            <a:off x="2179638" y="1674813"/>
            <a:ext cx="5410200" cy="1976437"/>
            <a:chOff x="1373" y="1055"/>
            <a:chExt cx="3408" cy="1245"/>
          </a:xfrm>
        </p:grpSpPr>
        <p:sp>
          <p:nvSpPr>
            <p:cNvPr id="69651" name="Line 19"/>
            <p:cNvSpPr>
              <a:spLocks noChangeShapeType="1"/>
            </p:cNvSpPr>
            <p:nvPr/>
          </p:nvSpPr>
          <p:spPr bwMode="auto">
            <a:xfrm>
              <a:off x="1373" y="1673"/>
              <a:ext cx="2172" cy="62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52" name="Line 20"/>
            <p:cNvSpPr>
              <a:spLocks noChangeShapeType="1"/>
            </p:cNvSpPr>
            <p:nvPr/>
          </p:nvSpPr>
          <p:spPr bwMode="auto">
            <a:xfrm flipV="1">
              <a:off x="1373" y="1055"/>
              <a:ext cx="2163" cy="61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53" name="Line 21"/>
            <p:cNvSpPr>
              <a:spLocks noChangeShapeType="1"/>
            </p:cNvSpPr>
            <p:nvPr/>
          </p:nvSpPr>
          <p:spPr bwMode="auto">
            <a:xfrm>
              <a:off x="3545" y="1064"/>
              <a:ext cx="1227" cy="7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654" name="Line 22"/>
            <p:cNvSpPr>
              <a:spLocks noChangeShapeType="1"/>
            </p:cNvSpPr>
            <p:nvPr/>
          </p:nvSpPr>
          <p:spPr bwMode="auto">
            <a:xfrm flipV="1">
              <a:off x="3545" y="1518"/>
              <a:ext cx="1236" cy="78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3581400" y="304800"/>
            <a:ext cx="2978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The depth-of-field</a:t>
            </a:r>
            <a:endParaRPr kumimoji="0" lang="en-US" altLang="zh-TW" sz="2400">
              <a:latin typeface="Times New Roman" pitchFamily="18" charset="0"/>
            </a:endParaRPr>
          </a:p>
        </p:txBody>
      </p:sp>
      <p:graphicFrame>
        <p:nvGraphicFramePr>
          <p:cNvPr id="706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589831"/>
              </p:ext>
            </p:extLst>
          </p:nvPr>
        </p:nvGraphicFramePr>
        <p:xfrm>
          <a:off x="2914650" y="965200"/>
          <a:ext cx="25368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7" name="Equation" r:id="rId3" imgW="1066680" imgH="469800" progId="Equation.3">
                  <p:embed/>
                </p:oleObj>
              </mc:Choice>
              <mc:Fallback>
                <p:oleObj name="Equation" r:id="rId3" imgW="1066680" imgH="469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965200"/>
                        <a:ext cx="2536825" cy="1116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159375" y="2179638"/>
          <a:ext cx="28098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8" name="Equation" r:id="rId5" imgW="1117440" imgH="279360" progId="Equation.3">
                  <p:embed/>
                </p:oleObj>
              </mc:Choice>
              <mc:Fallback>
                <p:oleObj name="Equation" r:id="rId5" imgW="1117440" imgH="2793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2179638"/>
                        <a:ext cx="2809875" cy="701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662" name="Group 6"/>
          <p:cNvGrpSpPr>
            <a:grpSpLocks/>
          </p:cNvGrpSpPr>
          <p:nvPr/>
        </p:nvGrpSpPr>
        <p:grpSpPr bwMode="auto">
          <a:xfrm>
            <a:off x="1630363" y="833438"/>
            <a:ext cx="3929063" cy="1282700"/>
            <a:chOff x="1027" y="525"/>
            <a:chExt cx="2475" cy="808"/>
          </a:xfrm>
        </p:grpSpPr>
        <p:graphicFrame>
          <p:nvGraphicFramePr>
            <p:cNvPr id="7066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2800972"/>
                </p:ext>
              </p:extLst>
            </p:nvPr>
          </p:nvGraphicFramePr>
          <p:xfrm>
            <a:off x="1806" y="525"/>
            <a:ext cx="1696" cy="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49" name="Equation" r:id="rId7" imgW="1054080" imgH="533160" progId="Equation.3">
                    <p:embed/>
                  </p:oleObj>
                </mc:Choice>
                <mc:Fallback>
                  <p:oleObj name="Equation" r:id="rId7" imgW="1054080" imgH="533160" progId="Equation.3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6" y="525"/>
                          <a:ext cx="1696" cy="80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4" name="Text Box 8"/>
            <p:cNvSpPr txBox="1">
              <a:spLocks noChangeArrowheads="1"/>
            </p:cNvSpPr>
            <p:nvPr/>
          </p:nvSpPr>
          <p:spPr bwMode="auto">
            <a:xfrm>
              <a:off x="1027" y="786"/>
              <a:ext cx="60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en-GB" sz="2400"/>
                <a:t>yields</a:t>
              </a:r>
            </a:p>
          </p:txBody>
        </p:sp>
      </p:grpSp>
      <p:graphicFrame>
        <p:nvGraphicFramePr>
          <p:cNvPr id="70665" name="Object 9"/>
          <p:cNvGraphicFramePr>
            <a:graphicFrameLocks noChangeAspect="1"/>
          </p:cNvGraphicFramePr>
          <p:nvPr/>
        </p:nvGraphicFramePr>
        <p:xfrm>
          <a:off x="5116513" y="3030538"/>
          <a:ext cx="28987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0" name="Equation" r:id="rId9" imgW="1218960" imgH="431640" progId="Equation.3">
                  <p:embed/>
                </p:oleObj>
              </mc:Choice>
              <mc:Fallback>
                <p:oleObj name="Equation" r:id="rId9" imgW="1218960" imgH="431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513" y="3030538"/>
                        <a:ext cx="2898775" cy="10207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6" name="Picture 10" descr="c-recdis-depfi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19263" y="4257675"/>
            <a:ext cx="7234237" cy="2266950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70667" name="Object 11"/>
          <p:cNvGraphicFramePr>
            <a:graphicFrameLocks noChangeAspect="1"/>
          </p:cNvGraphicFramePr>
          <p:nvPr/>
        </p:nvGraphicFramePr>
        <p:xfrm>
          <a:off x="5181600" y="3094038"/>
          <a:ext cx="276542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1" name="Equation" r:id="rId12" imgW="1066680" imgH="393480" progId="Equation.3">
                  <p:embed/>
                </p:oleObj>
              </mc:Choice>
              <mc:Fallback>
                <p:oleObj name="Equation" r:id="rId12" imgW="10666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094038"/>
                        <a:ext cx="2765425" cy="931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8" name="AutoShape 12"/>
          <p:cNvSpPr>
            <a:spLocks noChangeArrowheads="1"/>
          </p:cNvSpPr>
          <p:nvPr/>
        </p:nvSpPr>
        <p:spPr bwMode="auto">
          <a:xfrm>
            <a:off x="5276850" y="3124200"/>
            <a:ext cx="800100" cy="819150"/>
          </a:xfrm>
          <a:prstGeom prst="star24">
            <a:avLst>
              <a:gd name="adj" fmla="val 37500"/>
            </a:avLst>
          </a:prstGeom>
          <a:noFill/>
          <a:ln w="25400">
            <a:solidFill>
              <a:srgbClr val="CC0066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 flipV="1">
            <a:off x="5867400" y="2705100"/>
            <a:ext cx="1524000" cy="514350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1774825" y="4362450"/>
            <a:ext cx="674687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GB" sz="2400"/>
              <a:t>                                                                              </a:t>
            </a:r>
          </a:p>
        </p:txBody>
      </p:sp>
      <p:sp>
        <p:nvSpPr>
          <p:cNvPr id="70671" name="Text Box 15"/>
          <p:cNvSpPr txBox="1">
            <a:spLocks noChangeArrowheads="1"/>
          </p:cNvSpPr>
          <p:nvPr/>
        </p:nvSpPr>
        <p:spPr bwMode="auto">
          <a:xfrm>
            <a:off x="1743075" y="3952875"/>
            <a:ext cx="6940550" cy="264795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GB" sz="2400"/>
              <a:t>                                                                            </a:t>
            </a:r>
          </a:p>
          <a:p>
            <a:pPr algn="ctr" eaLnBrk="0" hangingPunct="0"/>
            <a:endParaRPr kumimoji="0" lang="en-GB" sz="2400"/>
          </a:p>
          <a:p>
            <a:pPr algn="ctr" eaLnBrk="0" hangingPunct="0"/>
            <a:endParaRPr kumimoji="0" lang="en-GB" sz="2400"/>
          </a:p>
          <a:p>
            <a:pPr algn="ctr" eaLnBrk="0" hangingPunct="0"/>
            <a:endParaRPr kumimoji="0" lang="en-GB" sz="2400"/>
          </a:p>
          <a:p>
            <a:pPr algn="ctr" eaLnBrk="0" hangingPunct="0"/>
            <a:endParaRPr kumimoji="0" lang="en-GB" sz="2400"/>
          </a:p>
          <a:p>
            <a:pPr algn="ctr" eaLnBrk="0" hangingPunct="0"/>
            <a:endParaRPr kumimoji="0" lang="en-GB" sz="2400"/>
          </a:p>
          <a:p>
            <a:pPr algn="ctr" eaLnBrk="0" hangingPunct="0"/>
            <a:endParaRPr kumimoji="0" lang="en-GB" sz="2400"/>
          </a:p>
        </p:txBody>
      </p:sp>
      <p:grpSp>
        <p:nvGrpSpPr>
          <p:cNvPr id="70673" name="Group 17"/>
          <p:cNvGrpSpPr>
            <a:grpSpLocks/>
          </p:cNvGrpSpPr>
          <p:nvPr/>
        </p:nvGrpSpPr>
        <p:grpSpPr bwMode="auto">
          <a:xfrm>
            <a:off x="2274888" y="5567363"/>
            <a:ext cx="5441950" cy="577850"/>
            <a:chOff x="1433" y="3507"/>
            <a:chExt cx="3428" cy="364"/>
          </a:xfrm>
        </p:grpSpPr>
        <p:sp>
          <p:nvSpPr>
            <p:cNvPr id="70674" name="Text Box 18"/>
            <p:cNvSpPr txBox="1">
              <a:spLocks noChangeArrowheads="1"/>
            </p:cNvSpPr>
            <p:nvPr/>
          </p:nvSpPr>
          <p:spPr bwMode="auto">
            <a:xfrm>
              <a:off x="1433" y="3528"/>
              <a:ext cx="1781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0" lang="en-GB" sz="2400" dirty="0">
                  <a:solidFill>
                    <a:srgbClr val="008080"/>
                  </a:solidFill>
                </a:rPr>
                <a:t>Similar  formula  for</a:t>
              </a:r>
              <a:endParaRPr kumimoji="0" lang="en-GB" sz="2400" dirty="0"/>
            </a:p>
          </p:txBody>
        </p:sp>
        <p:graphicFrame>
          <p:nvGraphicFramePr>
            <p:cNvPr id="70675" name="Object 19"/>
            <p:cNvGraphicFramePr>
              <a:graphicFrameLocks noChangeAspect="1"/>
            </p:cNvGraphicFramePr>
            <p:nvPr/>
          </p:nvGraphicFramePr>
          <p:xfrm>
            <a:off x="3186" y="3507"/>
            <a:ext cx="1675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52" name="Equation" r:id="rId14" imgW="1041120" imgH="241200" progId="Equation.3">
                    <p:embed/>
                  </p:oleObj>
                </mc:Choice>
                <mc:Fallback>
                  <p:oleObj name="Equation" r:id="rId14" imgW="1041120" imgH="24120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6" y="3507"/>
                          <a:ext cx="1675" cy="36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808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7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732491"/>
              </p:ext>
            </p:extLst>
          </p:nvPr>
        </p:nvGraphicFramePr>
        <p:xfrm>
          <a:off x="5202238" y="2179638"/>
          <a:ext cx="27241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3" name="Equation" r:id="rId16" imgW="1295280" imgH="279360" progId="Equation.3">
                  <p:embed/>
                </p:oleObj>
              </mc:Choice>
              <mc:Fallback>
                <p:oleObj name="Equation" r:id="rId16" imgW="1295280" imgH="27936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238" y="2179638"/>
                        <a:ext cx="2724150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7" name="Object 21"/>
          <p:cNvGraphicFramePr>
            <a:graphicFrameLocks noChangeAspect="1"/>
          </p:cNvGraphicFramePr>
          <p:nvPr/>
        </p:nvGraphicFramePr>
        <p:xfrm>
          <a:off x="5803900" y="1039813"/>
          <a:ext cx="2166938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4" name="Equation" r:id="rId18" imgW="863280" imgH="431640" progId="Equation.3">
                  <p:embed/>
                </p:oleObj>
              </mc:Choice>
              <mc:Fallback>
                <p:oleObj name="Equation" r:id="rId18" imgW="863280" imgH="43164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1039813"/>
                        <a:ext cx="2166938" cy="1001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8" name="AutoShape 22"/>
          <p:cNvSpPr>
            <a:spLocks noChangeArrowheads="1"/>
          </p:cNvSpPr>
          <p:nvPr/>
        </p:nvSpPr>
        <p:spPr bwMode="auto">
          <a:xfrm>
            <a:off x="5734050" y="1181100"/>
            <a:ext cx="742950" cy="723900"/>
          </a:xfrm>
          <a:prstGeom prst="star16">
            <a:avLst>
              <a:gd name="adj" fmla="val 37500"/>
            </a:avLst>
          </a:prstGeom>
          <a:noFill/>
          <a:ln w="25400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0679" name="Line 23"/>
          <p:cNvSpPr>
            <a:spLocks noChangeShapeType="1"/>
          </p:cNvSpPr>
          <p:nvPr/>
        </p:nvSpPr>
        <p:spPr bwMode="auto">
          <a:xfrm>
            <a:off x="6096000" y="1905000"/>
            <a:ext cx="247650" cy="34290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70680" name="AutoShape 24"/>
          <p:cNvSpPr>
            <a:spLocks noChangeArrowheads="1"/>
          </p:cNvSpPr>
          <p:nvPr/>
        </p:nvSpPr>
        <p:spPr bwMode="auto">
          <a:xfrm>
            <a:off x="5048250" y="2114550"/>
            <a:ext cx="838200" cy="819150"/>
          </a:xfrm>
          <a:prstGeom prst="star16">
            <a:avLst>
              <a:gd name="adj" fmla="val 37500"/>
            </a:avLst>
          </a:prstGeom>
          <a:noFill/>
          <a:ln w="25400">
            <a:solidFill>
              <a:srgbClr val="993366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0681" name="Line 25"/>
          <p:cNvSpPr>
            <a:spLocks noChangeShapeType="1"/>
          </p:cNvSpPr>
          <p:nvPr/>
        </p:nvSpPr>
        <p:spPr bwMode="auto">
          <a:xfrm flipH="1" flipV="1">
            <a:off x="4933950" y="1428750"/>
            <a:ext cx="400050" cy="762000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0682" name="Line 26"/>
          <p:cNvSpPr>
            <a:spLocks noChangeShapeType="1"/>
          </p:cNvSpPr>
          <p:nvPr/>
        </p:nvSpPr>
        <p:spPr bwMode="auto">
          <a:xfrm flipH="1" flipV="1">
            <a:off x="4705350" y="1924050"/>
            <a:ext cx="495300" cy="266700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70683" name="Rectangle 27"/>
          <p:cNvSpPr>
            <a:spLocks noChangeArrowheads="1"/>
          </p:cNvSpPr>
          <p:nvPr/>
        </p:nvSpPr>
        <p:spPr bwMode="auto">
          <a:xfrm>
            <a:off x="5086350" y="1885950"/>
            <a:ext cx="299085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70684" name="Rectangle 28"/>
          <p:cNvSpPr>
            <a:spLocks noChangeArrowheads="1"/>
          </p:cNvSpPr>
          <p:nvPr/>
        </p:nvSpPr>
        <p:spPr bwMode="auto">
          <a:xfrm>
            <a:off x="4933950" y="2944813"/>
            <a:ext cx="3238500" cy="11239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70685" name="Rectangle 29"/>
          <p:cNvSpPr>
            <a:spLocks noChangeArrowheads="1"/>
          </p:cNvSpPr>
          <p:nvPr/>
        </p:nvSpPr>
        <p:spPr bwMode="auto">
          <a:xfrm>
            <a:off x="5638800" y="914400"/>
            <a:ext cx="299085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7068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945185"/>
              </p:ext>
            </p:extLst>
          </p:nvPr>
        </p:nvGraphicFramePr>
        <p:xfrm>
          <a:off x="2849563" y="2613025"/>
          <a:ext cx="402113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5" name="Equation" r:id="rId20" imgW="1574640" imgH="431640" progId="Equation.3">
                  <p:embed/>
                </p:oleObj>
              </mc:Choice>
              <mc:Fallback>
                <p:oleObj name="Equation" r:id="rId20" imgW="1574640" imgH="43164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2613025"/>
                        <a:ext cx="4021137" cy="1038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EF687572-3546-D542-98A4-73B6CA7EEA85}"/>
              </a:ext>
            </a:extLst>
          </p:cNvPr>
          <p:cNvSpPr txBox="1"/>
          <p:nvPr/>
        </p:nvSpPr>
        <p:spPr>
          <a:xfrm>
            <a:off x="8015288" y="3506875"/>
            <a:ext cx="93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相似形</a:t>
            </a:r>
            <a:endParaRPr lang="en-US" altLang="zh-CN" dirty="0"/>
          </a:p>
          <a:p>
            <a:r>
              <a:rPr kumimoji="1" lang="zh-CN" altLang="en-US" dirty="0"/>
              <a:t>得到</a:t>
            </a:r>
            <a:endParaRPr kumimoji="1" lang="zh-TW" altLang="en-US" dirty="0"/>
          </a:p>
        </p:txBody>
      </p:sp>
      <p:graphicFrame>
        <p:nvGraphicFramePr>
          <p:cNvPr id="7067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62321"/>
              </p:ext>
            </p:extLst>
          </p:nvPr>
        </p:nvGraphicFramePr>
        <p:xfrm>
          <a:off x="2317750" y="4098925"/>
          <a:ext cx="55800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6" name="Equation" r:id="rId22" imgW="2184120" imgH="431640" progId="Equation.3">
                  <p:embed/>
                </p:oleObj>
              </mc:Choice>
              <mc:Fallback>
                <p:oleObj name="Equation" r:id="rId22" imgW="2184120" imgH="4316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4098925"/>
                        <a:ext cx="5580063" cy="10382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00FFFF">
                              <a:gamma/>
                              <a:shade val="46275"/>
                              <a:invGamma/>
                            </a:srgbClr>
                          </a:gs>
                          <a:gs pos="50000">
                            <a:srgbClr val="00FFFF"/>
                          </a:gs>
                          <a:gs pos="100000">
                            <a:srgbClr val="00FFFF">
                              <a:gamma/>
                              <a:shade val="46275"/>
                              <a:invGamma/>
                            </a:srgbClr>
                          </a:gs>
                        </a:gsLst>
                        <a:lin ang="5400000" scaled="1"/>
                      </a:gradFill>
                      <a:ln w="38100">
                        <a:solidFill>
                          <a:srgbClr val="00808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7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7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0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0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utoUpdateAnimBg="0"/>
      <p:bldP spid="70668" grpId="0" animBg="1"/>
      <p:bldP spid="70669" grpId="0" animBg="1"/>
      <p:bldP spid="70671" grpId="0" animBg="1" autoUpdateAnimBg="0"/>
      <p:bldP spid="70678" grpId="0" animBg="1"/>
      <p:bldP spid="70679" grpId="0" animBg="1"/>
      <p:bldP spid="70680" grpId="0" animBg="1"/>
      <p:bldP spid="70681" grpId="0" animBg="1"/>
      <p:bldP spid="70682" grpId="0" animBg="1"/>
      <p:bldP spid="70683" grpId="0" animBg="1"/>
      <p:bldP spid="70684" grpId="0" animBg="1"/>
      <p:bldP spid="706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3581400" y="304800"/>
            <a:ext cx="2978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The depth-of-field</a:t>
            </a:r>
            <a:endParaRPr kumimoji="0" lang="en-US" altLang="zh-TW" sz="2400">
              <a:latin typeface="Times New Roman" pitchFamily="18" charset="0"/>
            </a:endParaRPr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2446338" y="4038600"/>
          <a:ext cx="55546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4" name="Equation" r:id="rId3" imgW="2044440" imgH="431640" progId="Equation.3">
                  <p:embed/>
                </p:oleObj>
              </mc:Choice>
              <mc:Fallback>
                <p:oleObj name="Equation" r:id="rId3" imgW="20444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4038600"/>
                        <a:ext cx="5554662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2076450" y="5353050"/>
            <a:ext cx="4957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400"/>
              <a:t>decreases with d, increases with Z</a:t>
            </a:r>
            <a:r>
              <a:rPr kumimoji="0" lang="en-US" altLang="zh-TW" sz="2400" baseline="-25000"/>
              <a:t>0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pic>
        <p:nvPicPr>
          <p:cNvPr id="147462" name="Picture 6" descr="c-recdis-depfi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9763" y="1514475"/>
            <a:ext cx="7234237" cy="22669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7463" name="Line 7"/>
          <p:cNvSpPr>
            <a:spLocks noChangeShapeType="1"/>
          </p:cNvSpPr>
          <p:nvPr/>
        </p:nvSpPr>
        <p:spPr bwMode="auto">
          <a:xfrm>
            <a:off x="2452688" y="3362325"/>
            <a:ext cx="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pSp>
        <p:nvGrpSpPr>
          <p:cNvPr id="147464" name="Group 8"/>
          <p:cNvGrpSpPr>
            <a:grpSpLocks/>
          </p:cNvGrpSpPr>
          <p:nvPr/>
        </p:nvGrpSpPr>
        <p:grpSpPr bwMode="auto">
          <a:xfrm>
            <a:off x="3824288" y="1689100"/>
            <a:ext cx="4386262" cy="1947863"/>
            <a:chOff x="2409" y="1064"/>
            <a:chExt cx="2763" cy="1227"/>
          </a:xfrm>
        </p:grpSpPr>
        <p:sp>
          <p:nvSpPr>
            <p:cNvPr id="147465" name="Line 9"/>
            <p:cNvSpPr>
              <a:spLocks noChangeShapeType="1"/>
            </p:cNvSpPr>
            <p:nvPr/>
          </p:nvSpPr>
          <p:spPr bwMode="auto">
            <a:xfrm flipV="1">
              <a:off x="2409" y="1064"/>
              <a:ext cx="1127" cy="61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66" name="Line 10"/>
            <p:cNvSpPr>
              <a:spLocks noChangeShapeType="1"/>
            </p:cNvSpPr>
            <p:nvPr/>
          </p:nvSpPr>
          <p:spPr bwMode="auto">
            <a:xfrm>
              <a:off x="2409" y="1682"/>
              <a:ext cx="1136" cy="6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67" name="Line 11"/>
            <p:cNvSpPr>
              <a:spLocks noChangeShapeType="1"/>
            </p:cNvSpPr>
            <p:nvPr/>
          </p:nvSpPr>
          <p:spPr bwMode="auto">
            <a:xfrm>
              <a:off x="3536" y="1073"/>
              <a:ext cx="1636" cy="6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68" name="Line 12"/>
            <p:cNvSpPr>
              <a:spLocks noChangeShapeType="1"/>
            </p:cNvSpPr>
            <p:nvPr/>
          </p:nvSpPr>
          <p:spPr bwMode="auto">
            <a:xfrm flipV="1">
              <a:off x="3545" y="1682"/>
              <a:ext cx="1618" cy="60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147469" name="Group 13"/>
          <p:cNvGrpSpPr>
            <a:grpSpLocks/>
          </p:cNvGrpSpPr>
          <p:nvPr/>
        </p:nvGrpSpPr>
        <p:grpSpPr bwMode="auto">
          <a:xfrm>
            <a:off x="3001963" y="1674813"/>
            <a:ext cx="4573587" cy="1976437"/>
            <a:chOff x="1891" y="1055"/>
            <a:chExt cx="2881" cy="1245"/>
          </a:xfrm>
        </p:grpSpPr>
        <p:sp>
          <p:nvSpPr>
            <p:cNvPr id="147470" name="Line 14"/>
            <p:cNvSpPr>
              <a:spLocks noChangeShapeType="1"/>
            </p:cNvSpPr>
            <p:nvPr/>
          </p:nvSpPr>
          <p:spPr bwMode="auto">
            <a:xfrm flipV="1">
              <a:off x="1900" y="1055"/>
              <a:ext cx="1645" cy="61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71" name="Line 15"/>
            <p:cNvSpPr>
              <a:spLocks noChangeShapeType="1"/>
            </p:cNvSpPr>
            <p:nvPr/>
          </p:nvSpPr>
          <p:spPr bwMode="auto">
            <a:xfrm>
              <a:off x="1891" y="1673"/>
              <a:ext cx="1654" cy="627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72" name="Line 16"/>
            <p:cNvSpPr>
              <a:spLocks noChangeShapeType="1"/>
            </p:cNvSpPr>
            <p:nvPr/>
          </p:nvSpPr>
          <p:spPr bwMode="auto">
            <a:xfrm flipV="1">
              <a:off x="3545" y="1673"/>
              <a:ext cx="1227" cy="627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73" name="Line 17"/>
            <p:cNvSpPr>
              <a:spLocks noChangeShapeType="1"/>
            </p:cNvSpPr>
            <p:nvPr/>
          </p:nvSpPr>
          <p:spPr bwMode="auto">
            <a:xfrm>
              <a:off x="3545" y="1064"/>
              <a:ext cx="1227" cy="609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147474" name="Group 18"/>
          <p:cNvGrpSpPr>
            <a:grpSpLocks/>
          </p:cNvGrpSpPr>
          <p:nvPr/>
        </p:nvGrpSpPr>
        <p:grpSpPr bwMode="auto">
          <a:xfrm>
            <a:off x="2179638" y="1674813"/>
            <a:ext cx="5410200" cy="1976437"/>
            <a:chOff x="1373" y="1055"/>
            <a:chExt cx="3408" cy="1245"/>
          </a:xfrm>
        </p:grpSpPr>
        <p:sp>
          <p:nvSpPr>
            <p:cNvPr id="147475" name="Line 19"/>
            <p:cNvSpPr>
              <a:spLocks noChangeShapeType="1"/>
            </p:cNvSpPr>
            <p:nvPr/>
          </p:nvSpPr>
          <p:spPr bwMode="auto">
            <a:xfrm>
              <a:off x="1373" y="1673"/>
              <a:ext cx="2172" cy="62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76" name="Line 20"/>
            <p:cNvSpPr>
              <a:spLocks noChangeShapeType="1"/>
            </p:cNvSpPr>
            <p:nvPr/>
          </p:nvSpPr>
          <p:spPr bwMode="auto">
            <a:xfrm flipV="1">
              <a:off x="1373" y="1055"/>
              <a:ext cx="2163" cy="61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77" name="Line 21"/>
            <p:cNvSpPr>
              <a:spLocks noChangeShapeType="1"/>
            </p:cNvSpPr>
            <p:nvPr/>
          </p:nvSpPr>
          <p:spPr bwMode="auto">
            <a:xfrm>
              <a:off x="3545" y="1064"/>
              <a:ext cx="1227" cy="7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478" name="Line 22"/>
            <p:cNvSpPr>
              <a:spLocks noChangeShapeType="1"/>
            </p:cNvSpPr>
            <p:nvPr/>
          </p:nvSpPr>
          <p:spPr bwMode="auto">
            <a:xfrm flipV="1">
              <a:off x="3545" y="1518"/>
              <a:ext cx="1236" cy="78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</p:grpSp>
      <p:sp>
        <p:nvSpPr>
          <p:cNvPr id="147479" name="Text Box 23"/>
          <p:cNvSpPr txBox="1">
            <a:spLocks noChangeArrowheads="1"/>
          </p:cNvSpPr>
          <p:nvPr/>
        </p:nvSpPr>
        <p:spPr bwMode="auto">
          <a:xfrm>
            <a:off x="2212975" y="6172200"/>
            <a:ext cx="18415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endParaRPr kumimoji="0" lang="en-GB" sz="2400"/>
          </a:p>
        </p:txBody>
      </p:sp>
      <p:sp>
        <p:nvSpPr>
          <p:cNvPr id="147480" name="Text Box 24"/>
          <p:cNvSpPr txBox="1">
            <a:spLocks noChangeArrowheads="1"/>
          </p:cNvSpPr>
          <p:nvPr/>
        </p:nvSpPr>
        <p:spPr bwMode="auto">
          <a:xfrm>
            <a:off x="2093913" y="5753100"/>
            <a:ext cx="6188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2400"/>
              <a:t>strike a balance between incoming light and </a:t>
            </a:r>
          </a:p>
          <a:p>
            <a:pPr eaLnBrk="0" hangingPunct="0"/>
            <a:r>
              <a:rPr kumimoji="0" lang="en-US" altLang="zh-TW" sz="2400"/>
              <a:t>sharp depth range</a:t>
            </a:r>
            <a:endParaRPr kumimoji="0" lang="en-US" altLang="zh-TW" sz="240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autoUpdateAnimBg="0"/>
      <p:bldP spid="147461" grpId="0" autoUpdateAnimBg="0"/>
      <p:bldP spid="14748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2620963" y="504825"/>
            <a:ext cx="5075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Deviations from the lens model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1682750" y="1568450"/>
            <a:ext cx="231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2400"/>
              <a:t>3 assumptions :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1689100" y="2270125"/>
            <a:ext cx="7454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2400"/>
              <a:t>1. all rays from a point are focused onto 1 image point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706563" y="3062288"/>
            <a:ext cx="493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2400"/>
              <a:t>2. all image points in a single plane</a:t>
            </a:r>
            <a:endParaRPr kumimoji="0" lang="en-US" altLang="zh-TW" sz="2400" i="1">
              <a:solidFill>
                <a:srgbClr val="CC0000"/>
              </a:solidFill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725613" y="3825875"/>
            <a:ext cx="56784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2400"/>
              <a:t>3. magnification is constant </a:t>
            </a:r>
          </a:p>
          <a:p>
            <a:pPr eaLnBrk="0" hangingPunct="0"/>
            <a:endParaRPr kumimoji="0" lang="en-US" altLang="zh-TW" sz="2400"/>
          </a:p>
          <a:p>
            <a:pPr eaLnBrk="0" hangingPunct="0"/>
            <a:r>
              <a:rPr kumimoji="0" lang="en-US" altLang="zh-TW" sz="2400"/>
              <a:t>deviations from this ideal are </a:t>
            </a:r>
            <a:r>
              <a:rPr kumimoji="0" lang="en-US" altLang="zh-TW" sz="2400" i="1">
                <a:solidFill>
                  <a:srgbClr val="CC0000"/>
                </a:solidFill>
              </a:rPr>
              <a:t>aberrations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autoUpdateAnimBg="0"/>
      <p:bldP spid="71685" grpId="0" autoUpdateAnimBg="0"/>
      <p:bldP spid="71686" grpId="0" autoUpdateAnimBg="0"/>
      <p:bldP spid="71687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b="0">
                <a:solidFill>
                  <a:schemeClr val="accent2"/>
                </a:solidFill>
              </a:rPr>
              <a:t>Aberrations</a:t>
            </a:r>
            <a:endParaRPr kumimoji="0" lang="zh-TW" altLang="en-US" b="0">
              <a:solidFill>
                <a:schemeClr val="accent2"/>
              </a:solidFill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7913688" cy="4411662"/>
          </a:xfrm>
        </p:spPr>
        <p:txBody>
          <a:bodyPr/>
          <a:lstStyle/>
          <a:p>
            <a:pPr marL="571500" indent="-571500" eaLnBrk="0" hangingPunct="0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kumimoji="0" lang="en-US" altLang="zh-TW" sz="2600" i="1">
                <a:solidFill>
                  <a:srgbClr val="CC0000"/>
                </a:solidFill>
              </a:rPr>
              <a:t>geometrical :</a:t>
            </a:r>
            <a:r>
              <a:rPr kumimoji="0" lang="en-US" altLang="zh-TW" sz="2600"/>
              <a:t> small for paraxial rays, study through 3rd order optics</a:t>
            </a:r>
            <a:br>
              <a:rPr kumimoji="0" lang="en-US" altLang="zh-TW" sz="2600"/>
            </a:br>
            <a:br>
              <a:rPr kumimoji="0" lang="en-US" altLang="zh-TW" sz="2600"/>
            </a:br>
            <a:br>
              <a:rPr kumimoji="0" lang="en-US" altLang="zh-TW" sz="2600"/>
            </a:br>
            <a:br>
              <a:rPr kumimoji="0" lang="en-US" altLang="zh-TW" sz="2600"/>
            </a:br>
            <a:endParaRPr kumimoji="0" lang="en-US" altLang="zh-TW" sz="2600"/>
          </a:p>
          <a:p>
            <a:pPr marL="571500" indent="-571500" eaLnBrk="0" hangingPunct="0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kumimoji="0" lang="en-US" altLang="zh-TW" sz="2600" i="1">
                <a:solidFill>
                  <a:srgbClr val="CC0000"/>
                </a:solidFill>
              </a:rPr>
              <a:t>chromatic :</a:t>
            </a:r>
            <a:r>
              <a:rPr kumimoji="0" lang="en-US" altLang="zh-TW" sz="2600"/>
              <a:t> refractive index function of                   wavelength</a:t>
            </a:r>
          </a:p>
          <a:p>
            <a:pPr marL="571500" indent="-571500" eaLnBrk="0" hangingPunct="0">
              <a:spcBef>
                <a:spcPct val="0"/>
              </a:spcBef>
              <a:buClrTx/>
              <a:buSzTx/>
              <a:buFontTx/>
              <a:buAutoNum type="arabicPeriod"/>
            </a:pPr>
            <a:endParaRPr kumimoji="0" lang="en-US" altLang="zh-TW" sz="2600"/>
          </a:p>
          <a:p>
            <a:pPr marL="571500" indent="-571500"/>
            <a:endParaRPr lang="zh-TW" altLang="en-US" sz="2600"/>
          </a:p>
        </p:txBody>
      </p:sp>
      <p:pic>
        <p:nvPicPr>
          <p:cNvPr id="157704" name="Picture 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482850" y="2889250"/>
            <a:ext cx="2492375" cy="9906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2576513" y="533400"/>
            <a:ext cx="3987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Geometrical aberrations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743200" y="1782763"/>
            <a:ext cx="31813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r>
              <a:rPr kumimoji="0" lang="zh-TW" altLang="en-US" sz="2400"/>
              <a:t> </a:t>
            </a:r>
            <a:r>
              <a:rPr kumimoji="0" lang="en-US" altLang="zh-TW" sz="2400"/>
              <a:t>spherical aberration</a:t>
            </a:r>
          </a:p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endParaRPr kumimoji="0" lang="en-US" altLang="zh-TW" sz="2400"/>
          </a:p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r>
              <a:rPr kumimoji="0" lang="en-US" altLang="zh-TW" sz="2400"/>
              <a:t> astigmatism</a:t>
            </a:r>
          </a:p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endParaRPr kumimoji="0" lang="en-US" altLang="zh-TW" sz="2400"/>
          </a:p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r>
              <a:rPr kumimoji="0" lang="en-US" altLang="zh-TW" sz="2400"/>
              <a:t> distortion</a:t>
            </a:r>
          </a:p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endParaRPr kumimoji="0" lang="en-US" altLang="zh-TW" sz="2400"/>
          </a:p>
          <a:p>
            <a:pPr eaLnBrk="0" hangingPunct="0">
              <a:buClr>
                <a:srgbClr val="CC0000"/>
              </a:buClr>
              <a:buFont typeface="Monotype Sorts" pitchFamily="2" charset="2"/>
              <a:buChar char="q"/>
            </a:pPr>
            <a:r>
              <a:rPr kumimoji="0" lang="en-US" altLang="zh-TW" sz="2400"/>
              <a:t> coma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209800" y="5029200"/>
            <a:ext cx="627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400">
                <a:solidFill>
                  <a:srgbClr val="CC0000"/>
                </a:solidFill>
              </a:rPr>
              <a:t>aberrations are reduced by combining lenses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6775" y="5526088"/>
            <a:ext cx="33686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3276600" y="381000"/>
            <a:ext cx="3375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Spherical aberration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636588" y="1671638"/>
            <a:ext cx="75263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buFontTx/>
              <a:buChar char="•"/>
            </a:pPr>
            <a:r>
              <a:rPr kumimoji="0" lang="en-US" altLang="zh-TW" sz="2400"/>
              <a:t> rays parallel to the axis do not converge</a:t>
            </a:r>
          </a:p>
          <a:p>
            <a:pPr eaLnBrk="0" hangingPunct="0"/>
            <a:endParaRPr kumimoji="0" lang="en-US" altLang="zh-TW" sz="2400"/>
          </a:p>
          <a:p>
            <a:pPr eaLnBrk="0" hangingPunct="0">
              <a:buFontTx/>
              <a:buChar char="•"/>
            </a:pPr>
            <a:r>
              <a:rPr kumimoji="0" lang="en-US" altLang="zh-TW" sz="2400"/>
              <a:t> outer portions of  the lens yield smaller focal lengths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74773" name="Text Box 21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pic>
        <p:nvPicPr>
          <p:cNvPr id="74774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3336925"/>
            <a:ext cx="5943600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7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4975" y="280988"/>
            <a:ext cx="7543800" cy="758825"/>
          </a:xfrm>
        </p:spPr>
        <p:txBody>
          <a:bodyPr/>
          <a:lstStyle/>
          <a:p>
            <a:r>
              <a:rPr lang="en-US" altLang="zh-TW"/>
              <a:t>Astigmatism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2063"/>
            <a:ext cx="8229600" cy="486886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600"/>
              <a:t>Different focal length for inclined rays</a:t>
            </a:r>
          </a:p>
        </p:txBody>
      </p:sp>
      <p:pic>
        <p:nvPicPr>
          <p:cNvPr id="75780" name="Picture 4" descr="astig_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0288" y="3532188"/>
            <a:ext cx="3187700" cy="3325812"/>
          </a:xfrm>
          <a:prstGeom prst="rect">
            <a:avLst/>
          </a:prstGeom>
          <a:noFill/>
        </p:spPr>
      </p:pic>
      <p:pic>
        <p:nvPicPr>
          <p:cNvPr id="75781" name="Picture 5" descr="asti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1809750"/>
            <a:ext cx="6251575" cy="1816100"/>
          </a:xfrm>
          <a:prstGeom prst="rect">
            <a:avLst/>
          </a:prstGeom>
          <a:noFill/>
        </p:spPr>
      </p:pic>
      <p:grpSp>
        <p:nvGrpSpPr>
          <p:cNvPr id="75782" name="Group 6"/>
          <p:cNvGrpSpPr>
            <a:grpSpLocks/>
          </p:cNvGrpSpPr>
          <p:nvPr/>
        </p:nvGrpSpPr>
        <p:grpSpPr bwMode="auto">
          <a:xfrm>
            <a:off x="4806950" y="3313113"/>
            <a:ext cx="3225800" cy="3201987"/>
            <a:chOff x="3466" y="1981"/>
            <a:chExt cx="2032" cy="2017"/>
          </a:xfrm>
        </p:grpSpPr>
        <p:pic>
          <p:nvPicPr>
            <p:cNvPr id="75783" name="Picture 7" descr="astig2"/>
            <p:cNvPicPr>
              <a:picLocks noChangeAspect="1" noChangeArrowheads="1"/>
            </p:cNvPicPr>
            <p:nvPr/>
          </p:nvPicPr>
          <p:blipFill>
            <a:blip r:embed="rId4" cstate="print"/>
            <a:srcRect r="66762"/>
            <a:stretch>
              <a:fillRect/>
            </a:stretch>
          </p:blipFill>
          <p:spPr bwMode="auto">
            <a:xfrm>
              <a:off x="3466" y="2937"/>
              <a:ext cx="963" cy="1061"/>
            </a:xfrm>
            <a:prstGeom prst="rect">
              <a:avLst/>
            </a:prstGeom>
            <a:noFill/>
          </p:spPr>
        </p:pic>
        <p:pic>
          <p:nvPicPr>
            <p:cNvPr id="75784" name="Picture 8" descr="astig2"/>
            <p:cNvPicPr>
              <a:picLocks noChangeAspect="1" noChangeArrowheads="1"/>
            </p:cNvPicPr>
            <p:nvPr/>
          </p:nvPicPr>
          <p:blipFill>
            <a:blip r:embed="rId4" cstate="print"/>
            <a:srcRect l="32343" r="33380"/>
            <a:stretch>
              <a:fillRect/>
            </a:stretch>
          </p:blipFill>
          <p:spPr bwMode="auto">
            <a:xfrm>
              <a:off x="3953" y="1981"/>
              <a:ext cx="994" cy="1063"/>
            </a:xfrm>
            <a:prstGeom prst="rect">
              <a:avLst/>
            </a:prstGeom>
            <a:noFill/>
          </p:spPr>
        </p:pic>
        <p:pic>
          <p:nvPicPr>
            <p:cNvPr id="75785" name="Picture 9" descr="astig2"/>
            <p:cNvPicPr>
              <a:picLocks noChangeAspect="1" noChangeArrowheads="1"/>
            </p:cNvPicPr>
            <p:nvPr/>
          </p:nvPicPr>
          <p:blipFill>
            <a:blip r:embed="rId4" cstate="print"/>
            <a:srcRect l="67470"/>
            <a:stretch>
              <a:fillRect/>
            </a:stretch>
          </p:blipFill>
          <p:spPr bwMode="auto">
            <a:xfrm>
              <a:off x="4555" y="2923"/>
              <a:ext cx="943" cy="1062"/>
            </a:xfrm>
            <a:prstGeom prst="rect">
              <a:avLst/>
            </a:prstGeom>
            <a:noFill/>
          </p:spPr>
        </p:pic>
      </p:grpSp>
      <p:pic>
        <p:nvPicPr>
          <p:cNvPr id="7578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3563" y="3932238"/>
            <a:ext cx="2611437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5" name="Picture 5" descr="calibr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9725" y="2217738"/>
            <a:ext cx="3921125" cy="3568700"/>
          </a:xfrm>
          <a:prstGeom prst="rect">
            <a:avLst/>
          </a:prstGeom>
          <a:noFill/>
        </p:spPr>
      </p:pic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Distortion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0175"/>
            <a:ext cx="8229600" cy="4730750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CC0000"/>
              </a:buClr>
              <a:buFont typeface="Monotype Sorts" pitchFamily="2" charset="2"/>
              <a:buNone/>
            </a:pPr>
            <a:r>
              <a:rPr lang="en-US" altLang="zh-TW" sz="2600"/>
              <a:t>magnification/focal length different </a:t>
            </a:r>
          </a:p>
          <a:p>
            <a:pPr>
              <a:spcBef>
                <a:spcPct val="0"/>
              </a:spcBef>
              <a:buClr>
                <a:srgbClr val="CC0000"/>
              </a:buClr>
              <a:buFont typeface="Monotype Sorts" pitchFamily="2" charset="2"/>
              <a:buNone/>
            </a:pPr>
            <a:r>
              <a:rPr lang="en-US" altLang="zh-TW" sz="2600"/>
              <a:t>for different angles of inclination</a:t>
            </a:r>
          </a:p>
          <a:p>
            <a:endParaRPr lang="zh-TW" altLang="en-US"/>
          </a:p>
        </p:txBody>
      </p:sp>
      <p:pic>
        <p:nvPicPr>
          <p:cNvPr id="76804" name="Picture 4" descr="corrected_radi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8138" y="2544763"/>
            <a:ext cx="3924300" cy="3136900"/>
          </a:xfrm>
          <a:prstGeom prst="rect">
            <a:avLst/>
          </a:prstGeom>
          <a:noFill/>
        </p:spPr>
      </p:pic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2047875" y="5838825"/>
            <a:ext cx="5997575" cy="4572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buClr>
                <a:srgbClr val="CC0000"/>
              </a:buClr>
              <a:buFont typeface="Monotype Sorts" pitchFamily="2" charset="2"/>
              <a:buNone/>
            </a:pPr>
            <a:r>
              <a:rPr kumimoji="0" lang="en-US" altLang="zh-TW" sz="2400">
                <a:solidFill>
                  <a:schemeClr val="accent2"/>
                </a:solidFill>
              </a:rPr>
              <a:t>Can be corrected! (if parameters are know)</a:t>
            </a:r>
          </a:p>
        </p:txBody>
      </p:sp>
      <p:pic>
        <p:nvPicPr>
          <p:cNvPr id="76807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contrast="100000"/>
          </a:blip>
          <a:srcRect/>
          <a:stretch>
            <a:fillRect/>
          </a:stretch>
        </p:blipFill>
        <p:spPr bwMode="auto">
          <a:xfrm>
            <a:off x="595313" y="1901825"/>
            <a:ext cx="152241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682625" y="3529013"/>
            <a:ext cx="1419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0" lang="en-US" altLang="zh-TW" sz="1600">
                <a:latin typeface="Verdana" pitchFamily="34" charset="0"/>
              </a:rPr>
              <a:t>pincushion</a:t>
            </a:r>
          </a:p>
          <a:p>
            <a:pPr algn="ctr"/>
            <a:r>
              <a:rPr kumimoji="0" lang="en-US" altLang="zh-TW" sz="1600">
                <a:latin typeface="Verdana" pitchFamily="34" charset="0"/>
              </a:rPr>
              <a:t>(tele-photo)</a:t>
            </a: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628650" y="5037138"/>
            <a:ext cx="1484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0" lang="en-US" altLang="zh-TW" sz="1600">
                <a:latin typeface="Verdana" pitchFamily="34" charset="0"/>
              </a:rPr>
              <a:t>barrel</a:t>
            </a:r>
          </a:p>
          <a:p>
            <a:pPr algn="ctr"/>
            <a:r>
              <a:rPr kumimoji="0" lang="en-US" altLang="zh-TW" sz="1600">
                <a:latin typeface="Verdana" pitchFamily="34" charset="0"/>
              </a:rPr>
              <a:t>(wide-angle)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236538" y="236538"/>
            <a:ext cx="7723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Verdana" pitchFamily="34" charset="0"/>
              </a:rPr>
              <a:t>Images are two-dimensional patterns of brightness values.</a:t>
            </a:r>
          </a:p>
        </p:txBody>
      </p:sp>
      <p:pic>
        <p:nvPicPr>
          <p:cNvPr id="110595" name="Picture 3" descr="sailor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0738" y="871538"/>
            <a:ext cx="5270500" cy="5006975"/>
          </a:xfrm>
          <a:prstGeom prst="rect">
            <a:avLst/>
          </a:prstGeom>
          <a:noFill/>
        </p:spPr>
      </p:pic>
      <p:grpSp>
        <p:nvGrpSpPr>
          <p:cNvPr id="110596" name="Group 4"/>
          <p:cNvGrpSpPr>
            <a:grpSpLocks/>
          </p:cNvGrpSpPr>
          <p:nvPr/>
        </p:nvGrpSpPr>
        <p:grpSpPr bwMode="auto">
          <a:xfrm>
            <a:off x="2682875" y="1789113"/>
            <a:ext cx="1882775" cy="2408237"/>
            <a:chOff x="1248" y="791"/>
            <a:chExt cx="1186" cy="1517"/>
          </a:xfrm>
        </p:grpSpPr>
        <p:sp>
          <p:nvSpPr>
            <p:cNvPr id="110597" name="Freeform 5"/>
            <p:cNvSpPr>
              <a:spLocks/>
            </p:cNvSpPr>
            <p:nvPr/>
          </p:nvSpPr>
          <p:spPr bwMode="auto">
            <a:xfrm>
              <a:off x="1248" y="791"/>
              <a:ext cx="1186" cy="151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6" y="1568"/>
                </a:cxn>
                <a:cxn ang="0">
                  <a:pos x="1216" y="1552"/>
                </a:cxn>
                <a:cxn ang="0">
                  <a:pos x="1192" y="0"/>
                </a:cxn>
                <a:cxn ang="0">
                  <a:pos x="0" y="8"/>
                </a:cxn>
              </a:cxnLst>
              <a:rect l="0" t="0" r="r" b="b"/>
              <a:pathLst>
                <a:path w="1216" h="1568">
                  <a:moveTo>
                    <a:pt x="0" y="8"/>
                  </a:moveTo>
                  <a:lnTo>
                    <a:pt x="56" y="1568"/>
                  </a:lnTo>
                  <a:lnTo>
                    <a:pt x="1216" y="1552"/>
                  </a:lnTo>
                  <a:lnTo>
                    <a:pt x="1192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38100" cmpd="sng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598" name="Line 6"/>
            <p:cNvSpPr>
              <a:spLocks noChangeShapeType="1"/>
            </p:cNvSpPr>
            <p:nvPr/>
          </p:nvSpPr>
          <p:spPr bwMode="auto">
            <a:xfrm>
              <a:off x="1739" y="799"/>
              <a:ext cx="47" cy="150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599" name="Line 7"/>
            <p:cNvSpPr>
              <a:spLocks noChangeShapeType="1"/>
            </p:cNvSpPr>
            <p:nvPr/>
          </p:nvSpPr>
          <p:spPr bwMode="auto">
            <a:xfrm>
              <a:off x="1263" y="1472"/>
              <a:ext cx="1155" cy="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600" name="Oval 8"/>
            <p:cNvSpPr>
              <a:spLocks noChangeArrowheads="1"/>
            </p:cNvSpPr>
            <p:nvPr/>
          </p:nvSpPr>
          <p:spPr bwMode="auto">
            <a:xfrm>
              <a:off x="1724" y="1426"/>
              <a:ext cx="70" cy="7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10601" name="Group 9"/>
          <p:cNvGrpSpPr>
            <a:grpSpLocks/>
          </p:cNvGrpSpPr>
          <p:nvPr/>
        </p:nvGrpSpPr>
        <p:grpSpPr bwMode="auto">
          <a:xfrm>
            <a:off x="5607050" y="3521075"/>
            <a:ext cx="1225550" cy="430213"/>
            <a:chOff x="3090" y="1882"/>
            <a:chExt cx="772" cy="271"/>
          </a:xfrm>
        </p:grpSpPr>
        <p:sp>
          <p:nvSpPr>
            <p:cNvPr id="110602" name="Line 10"/>
            <p:cNvSpPr>
              <a:spLocks noChangeShapeType="1"/>
            </p:cNvSpPr>
            <p:nvPr/>
          </p:nvSpPr>
          <p:spPr bwMode="auto">
            <a:xfrm>
              <a:off x="3090" y="1882"/>
              <a:ext cx="772" cy="24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603" name="Oval 11"/>
            <p:cNvSpPr>
              <a:spLocks noChangeArrowheads="1"/>
            </p:cNvSpPr>
            <p:nvPr/>
          </p:nvSpPr>
          <p:spPr bwMode="auto">
            <a:xfrm>
              <a:off x="3792" y="2076"/>
              <a:ext cx="70" cy="7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0604" name="Line 12"/>
            <p:cNvSpPr>
              <a:spLocks noChangeShapeType="1"/>
            </p:cNvSpPr>
            <p:nvPr/>
          </p:nvSpPr>
          <p:spPr bwMode="auto">
            <a:xfrm flipV="1">
              <a:off x="3300" y="1921"/>
              <a:ext cx="172" cy="3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605" name="Line 13"/>
            <p:cNvSpPr>
              <a:spLocks noChangeShapeType="1"/>
            </p:cNvSpPr>
            <p:nvPr/>
          </p:nvSpPr>
          <p:spPr bwMode="auto">
            <a:xfrm>
              <a:off x="3300" y="1952"/>
              <a:ext cx="133" cy="13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0606" name="Text Box 14"/>
          <p:cNvSpPr txBox="1">
            <a:spLocks noChangeArrowheads="1"/>
          </p:cNvSpPr>
          <p:nvPr/>
        </p:nvSpPr>
        <p:spPr bwMode="auto">
          <a:xfrm>
            <a:off x="0" y="6461125"/>
            <a:ext cx="6435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Verdana" pitchFamily="34" charset="0"/>
              </a:rPr>
              <a:t>They are formed by the projection of 3D objects.</a:t>
            </a:r>
          </a:p>
        </p:txBody>
      </p:sp>
      <p:sp>
        <p:nvSpPr>
          <p:cNvPr id="110607" name="Text Box 15"/>
          <p:cNvSpPr txBox="1">
            <a:spLocks noChangeArrowheads="1"/>
          </p:cNvSpPr>
          <p:nvPr/>
        </p:nvSpPr>
        <p:spPr bwMode="auto">
          <a:xfrm>
            <a:off x="2159000" y="5945188"/>
            <a:ext cx="5992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1200">
                <a:latin typeface="Times New Roman" pitchFamily="18" charset="0"/>
                <a:sym typeface="Symbol" pitchFamily="18" charset="2"/>
              </a:rPr>
              <a:t>Figure from US Navy Manual of Basic Optics and Optical Instruments, prepared by B</a:t>
            </a:r>
            <a:r>
              <a:rPr kumimoji="0" lang="en-US" altLang="zh-TW" sz="1200">
                <a:latin typeface="Times New Roman" pitchFamily="18" charset="0"/>
              </a:rPr>
              <a:t>ureau of </a:t>
            </a:r>
          </a:p>
          <a:p>
            <a:pPr eaLnBrk="0" hangingPunct="0"/>
            <a:r>
              <a:rPr kumimoji="0" lang="en-US" altLang="zh-TW" sz="1200">
                <a:latin typeface="Times New Roman" pitchFamily="18" charset="0"/>
              </a:rPr>
              <a:t>Naval Personnel. Reprinted by Dover Publications, Inc., 1969.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60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Coma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CC0000"/>
              </a:buClr>
              <a:buFont typeface="Monotype Sorts" pitchFamily="2" charset="2"/>
              <a:buNone/>
            </a:pPr>
            <a:r>
              <a:rPr lang="en-US" altLang="zh-TW" sz="2600"/>
              <a:t>point off the axis depicted as comet shaped blob</a:t>
            </a:r>
          </a:p>
          <a:p>
            <a:endParaRPr lang="zh-TW" altLang="en-US"/>
          </a:p>
        </p:txBody>
      </p:sp>
      <p:pic>
        <p:nvPicPr>
          <p:cNvPr id="77828" name="Picture 4" descr="com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2697163"/>
            <a:ext cx="4868863" cy="2251075"/>
          </a:xfrm>
          <a:prstGeom prst="rect">
            <a:avLst/>
          </a:prstGeom>
          <a:noFill/>
        </p:spPr>
      </p:pic>
      <p:pic>
        <p:nvPicPr>
          <p:cNvPr id="77829" name="Picture 5" descr="coma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3038" y="3952875"/>
            <a:ext cx="2505075" cy="23066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3352800" y="381000"/>
            <a:ext cx="3513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Chromatic aberration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792163" y="1587500"/>
            <a:ext cx="729615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2400"/>
              <a:t>rays of different wavelengths focused </a:t>
            </a:r>
          </a:p>
          <a:p>
            <a:pPr eaLnBrk="0" hangingPunct="0"/>
            <a:r>
              <a:rPr kumimoji="0" lang="en-US" altLang="zh-TW" sz="2400"/>
              <a:t>in different planes</a:t>
            </a:r>
          </a:p>
          <a:p>
            <a:pPr eaLnBrk="0" hangingPunct="0"/>
            <a:endParaRPr kumimoji="0" lang="en-US" altLang="zh-TW" sz="2400"/>
          </a:p>
          <a:p>
            <a:pPr eaLnBrk="0" hangingPunct="0"/>
            <a:endParaRPr kumimoji="0" lang="en-US" altLang="zh-TW" sz="2400"/>
          </a:p>
          <a:p>
            <a:pPr eaLnBrk="0" hangingPunct="0"/>
            <a:endParaRPr kumimoji="0" lang="en-US" altLang="zh-TW" sz="2400"/>
          </a:p>
          <a:p>
            <a:pPr eaLnBrk="0" hangingPunct="0"/>
            <a:endParaRPr kumimoji="0" lang="en-US" altLang="zh-TW" sz="2400"/>
          </a:p>
          <a:p>
            <a:pPr eaLnBrk="0" hangingPunct="0"/>
            <a:endParaRPr kumimoji="0" lang="en-US" altLang="zh-TW" sz="2400"/>
          </a:p>
          <a:p>
            <a:pPr eaLnBrk="0" hangingPunct="0"/>
            <a:endParaRPr kumimoji="0" lang="en-US" altLang="zh-TW" sz="2400"/>
          </a:p>
          <a:p>
            <a:pPr eaLnBrk="0" hangingPunct="0"/>
            <a:r>
              <a:rPr kumimoji="0" lang="en-US" altLang="zh-TW" sz="2400"/>
              <a:t>cannot be removed completely</a:t>
            </a:r>
          </a:p>
          <a:p>
            <a:pPr eaLnBrk="0" hangingPunct="0"/>
            <a:endParaRPr kumimoji="0" lang="en-US" altLang="zh-TW" sz="2400"/>
          </a:p>
          <a:p>
            <a:pPr eaLnBrk="0" hangingPunct="0"/>
            <a:r>
              <a:rPr kumimoji="0" lang="en-US" altLang="zh-TW" sz="2400"/>
              <a:t>sometimes </a:t>
            </a:r>
            <a:r>
              <a:rPr kumimoji="0" lang="en-US" altLang="zh-TW" sz="2400" i="1">
                <a:solidFill>
                  <a:srgbClr val="CC0000"/>
                </a:solidFill>
              </a:rPr>
              <a:t>achromatization</a:t>
            </a:r>
            <a:r>
              <a:rPr kumimoji="0" lang="en-US" altLang="zh-TW" sz="2400"/>
              <a:t> is achieved for</a:t>
            </a:r>
          </a:p>
          <a:p>
            <a:pPr eaLnBrk="0" hangingPunct="0"/>
            <a:r>
              <a:rPr kumimoji="0" lang="en-US" altLang="zh-TW" sz="2400"/>
              <a:t>more than 2 wavelengths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pic>
        <p:nvPicPr>
          <p:cNvPr id="78853" name="Picture 5" descr="chrom1_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0938" y="2525713"/>
            <a:ext cx="2046287" cy="1171575"/>
          </a:xfrm>
          <a:prstGeom prst="rect">
            <a:avLst/>
          </a:prstGeom>
          <a:noFill/>
        </p:spPr>
      </p:pic>
      <p:pic>
        <p:nvPicPr>
          <p:cNvPr id="78854" name="Picture 6" descr="chrom2_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0750" y="2379663"/>
            <a:ext cx="2268538" cy="1327150"/>
          </a:xfrm>
          <a:prstGeom prst="rect">
            <a:avLst/>
          </a:prstGeom>
          <a:noFill/>
        </p:spPr>
      </p:pic>
      <p:pic>
        <p:nvPicPr>
          <p:cNvPr id="78855" name="Picture 7" descr="chromatic2_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2230438"/>
            <a:ext cx="2133600" cy="2120900"/>
          </a:xfrm>
          <a:prstGeom prst="rect">
            <a:avLst/>
          </a:prstGeom>
          <a:noFill/>
        </p:spPr>
      </p:pic>
      <p:graphicFrame>
        <p:nvGraphicFramePr>
          <p:cNvPr id="78856" name="Object 8"/>
          <p:cNvGraphicFramePr>
            <a:graphicFrameLocks noChangeAspect="1"/>
          </p:cNvGraphicFramePr>
          <p:nvPr/>
        </p:nvGraphicFramePr>
        <p:xfrm>
          <a:off x="6172200" y="5713413"/>
          <a:ext cx="280828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name="Image" r:id="rId6" imgW="7914286" imgH="3228571" progId="PhotoDeluxe.Image.2">
                  <p:embed/>
                </p:oleObj>
              </mc:Choice>
              <mc:Fallback>
                <p:oleObj name="Image" r:id="rId6" imgW="7914286" imgH="3228571" progId="PhotoDeluxe.Image.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713413"/>
                        <a:ext cx="2808288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13" y="1884363"/>
            <a:ext cx="6550025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1868488" y="533400"/>
            <a:ext cx="1751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Verdana" pitchFamily="34" charset="0"/>
              </a:rPr>
              <a:t>Vignetting</a:t>
            </a:r>
          </a:p>
        </p:txBody>
      </p:sp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958850" y="5292725"/>
            <a:ext cx="68357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The shaded part of the beam never reaches the second lens. Additional apertures and stops in a lens further contribute to vignetting.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Object 2"/>
          <p:cNvGraphicFramePr>
            <a:graphicFrameLocks noChangeAspect="1"/>
          </p:cNvGraphicFramePr>
          <p:nvPr/>
        </p:nvGraphicFramePr>
        <p:xfrm>
          <a:off x="3962400" y="479425"/>
          <a:ext cx="4343400" cy="269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1" name="Image" r:id="rId3" imgW="7706801" imgH="4772691" progId="PhotoDeluxe.Image.2">
                  <p:embed/>
                </p:oleObj>
              </mc:Choice>
              <mc:Fallback>
                <p:oleObj name="Image" r:id="rId3" imgW="7706801" imgH="4772691" progId="PhotoDeluxe.Image.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79425"/>
                        <a:ext cx="4343400" cy="269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88" y="3475038"/>
            <a:ext cx="2881312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27063" y="1146175"/>
            <a:ext cx="27495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Photographs 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(Niepce, 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“La Table Servie,” 1822)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592138" y="3336925"/>
            <a:ext cx="5408612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Milestones: 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Daguerreotypes (1839)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Photographic Film (Eastman,1889)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Cinema (Lumi</a:t>
            </a:r>
            <a:r>
              <a:rPr kumimoji="0" lang="en-US" altLang="zh-TW" sz="2000">
                <a:latin typeface="Times New Roman" pitchFamily="18" charset="0"/>
                <a:cs typeface="Times New Roman" pitchFamily="18" charset="0"/>
              </a:rPr>
              <a:t>è</a:t>
            </a:r>
            <a:r>
              <a:rPr kumimoji="0" lang="en-US" altLang="zh-TW" sz="2000">
                <a:latin typeface="Times New Roman" pitchFamily="18" charset="0"/>
              </a:rPr>
              <a:t>re Brothers,1895)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Color Photography 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(Lumière Brothers, 1908)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Television 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(Baird, Farnsworth, Zworykin, 1920s)</a:t>
            </a:r>
          </a:p>
        </p:txBody>
      </p:sp>
      <p:sp>
        <p:nvSpPr>
          <p:cNvPr id="144390" name="Rectangle 6"/>
          <p:cNvSpPr>
            <a:spLocks noChangeArrowheads="1"/>
          </p:cNvSpPr>
          <p:nvPr/>
        </p:nvSpPr>
        <p:spPr bwMode="auto">
          <a:xfrm>
            <a:off x="731838" y="5945188"/>
            <a:ext cx="23685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CCD Devices (1970)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more recently CMOS</a:t>
            </a:r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4327525" y="3159125"/>
            <a:ext cx="19859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1200">
                <a:latin typeface="Times New Roman" pitchFamily="18" charset="0"/>
              </a:rPr>
              <a:t>Collection Harlingue-Viollet.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4038600" y="228600"/>
            <a:ext cx="16303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Cameras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2149475" y="1520825"/>
            <a:ext cx="3841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zh-TW" sz="2800"/>
              <a:t>we consider 2 types :</a:t>
            </a:r>
            <a:endParaRPr kumimoji="0" lang="en-US" altLang="zh-TW" sz="2400"/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551113" y="3109913"/>
            <a:ext cx="20875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zh-TW" sz="2800"/>
              <a:t>1. CCD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2919413" y="4191000"/>
            <a:ext cx="16462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/>
              <a:t>2. CMOS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  <p:bldP spid="8192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4768850" y="381000"/>
            <a:ext cx="955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800">
                <a:solidFill>
                  <a:schemeClr val="accent2"/>
                </a:solidFill>
              </a:rPr>
              <a:t>CCD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2147888" y="1096963"/>
            <a:ext cx="5881687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zh-TW" sz="2400"/>
              <a:t>separate photo sensor at regular positions</a:t>
            </a:r>
          </a:p>
          <a:p>
            <a:pPr eaLnBrk="0" hangingPunct="0"/>
            <a:r>
              <a:rPr kumimoji="0" lang="en-US" altLang="zh-TW" sz="2400"/>
              <a:t>no scanning</a:t>
            </a:r>
          </a:p>
          <a:p>
            <a:pPr eaLnBrk="0" hangingPunct="0"/>
            <a:endParaRPr kumimoji="0" lang="en-US" altLang="zh-TW" sz="900"/>
          </a:p>
          <a:p>
            <a:pPr eaLnBrk="0" hangingPunct="0"/>
            <a:r>
              <a:rPr kumimoji="0" lang="en-US" altLang="zh-TW" sz="2400"/>
              <a:t>charge-coupled devices (CCDs)</a:t>
            </a:r>
          </a:p>
          <a:p>
            <a:pPr eaLnBrk="0" hangingPunct="0"/>
            <a:endParaRPr kumimoji="0" lang="en-US" altLang="zh-TW" sz="900"/>
          </a:p>
          <a:p>
            <a:pPr eaLnBrk="0" hangingPunct="0"/>
            <a:r>
              <a:rPr kumimoji="0" lang="en-US" altLang="zh-TW" sz="2400"/>
              <a:t>area CCDs and linear CCDs</a:t>
            </a:r>
          </a:p>
          <a:p>
            <a:pPr eaLnBrk="0" hangingPunct="0"/>
            <a:r>
              <a:rPr kumimoji="0" lang="en-US" altLang="zh-TW" sz="2400"/>
              <a:t>2 area architectures : </a:t>
            </a:r>
          </a:p>
          <a:p>
            <a:pPr eaLnBrk="0" hangingPunct="0"/>
            <a:r>
              <a:rPr kumimoji="0" lang="en-US" altLang="zh-TW" sz="2400" i="1">
                <a:solidFill>
                  <a:srgbClr val="CC0000"/>
                </a:solidFill>
              </a:rPr>
              <a:t>      interline transfer </a:t>
            </a:r>
            <a:r>
              <a:rPr kumimoji="0" lang="en-US" altLang="zh-TW" sz="2400"/>
              <a:t>and </a:t>
            </a:r>
            <a:r>
              <a:rPr kumimoji="0" lang="en-US" altLang="zh-TW" sz="2400" i="1">
                <a:solidFill>
                  <a:srgbClr val="CC0000"/>
                </a:solidFill>
              </a:rPr>
              <a:t>frame transfer</a:t>
            </a:r>
          </a:p>
        </p:txBody>
      </p:sp>
      <p:grpSp>
        <p:nvGrpSpPr>
          <p:cNvPr id="82948" name="Group 4"/>
          <p:cNvGrpSpPr>
            <a:grpSpLocks/>
          </p:cNvGrpSpPr>
          <p:nvPr/>
        </p:nvGrpSpPr>
        <p:grpSpPr bwMode="auto">
          <a:xfrm>
            <a:off x="5624513" y="4233863"/>
            <a:ext cx="2114550" cy="2279650"/>
            <a:chOff x="3008" y="2231"/>
            <a:chExt cx="1332" cy="1436"/>
          </a:xfrm>
        </p:grpSpPr>
        <p:grpSp>
          <p:nvGrpSpPr>
            <p:cNvPr id="82949" name="Group 5"/>
            <p:cNvGrpSpPr>
              <a:grpSpLocks noChangeAspect="1"/>
            </p:cNvGrpSpPr>
            <p:nvPr/>
          </p:nvGrpSpPr>
          <p:grpSpPr bwMode="auto">
            <a:xfrm>
              <a:off x="3078" y="2231"/>
              <a:ext cx="168" cy="1279"/>
              <a:chOff x="3066" y="2246"/>
              <a:chExt cx="170" cy="1593"/>
            </a:xfrm>
          </p:grpSpPr>
          <p:sp>
            <p:nvSpPr>
              <p:cNvPr id="82950" name="Rectangle 6"/>
              <p:cNvSpPr>
                <a:spLocks noChangeAspect="1" noChangeArrowheads="1"/>
              </p:cNvSpPr>
              <p:nvPr/>
            </p:nvSpPr>
            <p:spPr bwMode="auto">
              <a:xfrm>
                <a:off x="3066" y="3046"/>
                <a:ext cx="170" cy="79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82951" name="Rectangle 7"/>
              <p:cNvSpPr>
                <a:spLocks noChangeAspect="1" noChangeArrowheads="1"/>
              </p:cNvSpPr>
              <p:nvPr/>
            </p:nvSpPr>
            <p:spPr bwMode="auto">
              <a:xfrm>
                <a:off x="3066" y="2246"/>
                <a:ext cx="170" cy="793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82952" name="Group 8"/>
            <p:cNvGrpSpPr>
              <a:grpSpLocks noChangeAspect="1"/>
            </p:cNvGrpSpPr>
            <p:nvPr/>
          </p:nvGrpSpPr>
          <p:grpSpPr bwMode="auto">
            <a:xfrm>
              <a:off x="3411" y="2233"/>
              <a:ext cx="168" cy="1279"/>
              <a:chOff x="3066" y="2246"/>
              <a:chExt cx="170" cy="1593"/>
            </a:xfrm>
          </p:grpSpPr>
          <p:sp>
            <p:nvSpPr>
              <p:cNvPr id="82953" name="Rectangle 9"/>
              <p:cNvSpPr>
                <a:spLocks noChangeAspect="1" noChangeArrowheads="1"/>
              </p:cNvSpPr>
              <p:nvPr/>
            </p:nvSpPr>
            <p:spPr bwMode="auto">
              <a:xfrm>
                <a:off x="3066" y="3046"/>
                <a:ext cx="170" cy="79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82954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3066" y="2246"/>
                <a:ext cx="170" cy="793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82955" name="Group 11"/>
            <p:cNvGrpSpPr>
              <a:grpSpLocks noChangeAspect="1"/>
            </p:cNvGrpSpPr>
            <p:nvPr/>
          </p:nvGrpSpPr>
          <p:grpSpPr bwMode="auto">
            <a:xfrm>
              <a:off x="3776" y="2236"/>
              <a:ext cx="168" cy="1279"/>
              <a:chOff x="3066" y="2246"/>
              <a:chExt cx="170" cy="1593"/>
            </a:xfrm>
          </p:grpSpPr>
          <p:sp>
            <p:nvSpPr>
              <p:cNvPr id="82956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3066" y="3046"/>
                <a:ext cx="170" cy="79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82957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3066" y="2246"/>
                <a:ext cx="170" cy="793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82958" name="Group 14"/>
            <p:cNvGrpSpPr>
              <a:grpSpLocks noChangeAspect="1"/>
            </p:cNvGrpSpPr>
            <p:nvPr/>
          </p:nvGrpSpPr>
          <p:grpSpPr bwMode="auto">
            <a:xfrm>
              <a:off x="4096" y="2236"/>
              <a:ext cx="168" cy="1279"/>
              <a:chOff x="3066" y="2246"/>
              <a:chExt cx="170" cy="1593"/>
            </a:xfrm>
          </p:grpSpPr>
          <p:sp>
            <p:nvSpPr>
              <p:cNvPr id="82959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3066" y="3046"/>
                <a:ext cx="170" cy="793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82960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3066" y="2246"/>
                <a:ext cx="170" cy="793"/>
              </a:xfrm>
              <a:prstGeom prst="rect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82961" name="Line 17"/>
            <p:cNvSpPr>
              <a:spLocks noChangeShapeType="1"/>
            </p:cNvSpPr>
            <p:nvPr/>
          </p:nvSpPr>
          <p:spPr bwMode="auto">
            <a:xfrm>
              <a:off x="3163" y="2313"/>
              <a:ext cx="0" cy="5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962" name="Line 18"/>
            <p:cNvSpPr>
              <a:spLocks noChangeShapeType="1"/>
            </p:cNvSpPr>
            <p:nvPr/>
          </p:nvSpPr>
          <p:spPr bwMode="auto">
            <a:xfrm>
              <a:off x="3507" y="2314"/>
              <a:ext cx="0" cy="5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963" name="Line 19"/>
            <p:cNvSpPr>
              <a:spLocks noChangeShapeType="1"/>
            </p:cNvSpPr>
            <p:nvPr/>
          </p:nvSpPr>
          <p:spPr bwMode="auto">
            <a:xfrm>
              <a:off x="3864" y="2316"/>
              <a:ext cx="0" cy="5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964" name="Line 20"/>
            <p:cNvSpPr>
              <a:spLocks noChangeShapeType="1"/>
            </p:cNvSpPr>
            <p:nvPr/>
          </p:nvSpPr>
          <p:spPr bwMode="auto">
            <a:xfrm>
              <a:off x="4186" y="2315"/>
              <a:ext cx="0" cy="5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965" name="Rectangle 21"/>
            <p:cNvSpPr>
              <a:spLocks noChangeAspect="1" noChangeArrowheads="1"/>
            </p:cNvSpPr>
            <p:nvPr/>
          </p:nvSpPr>
          <p:spPr bwMode="auto">
            <a:xfrm>
              <a:off x="3008" y="3506"/>
              <a:ext cx="1332" cy="161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966" name="Line 22"/>
            <p:cNvSpPr>
              <a:spLocks noChangeAspect="1" noChangeShapeType="1"/>
            </p:cNvSpPr>
            <p:nvPr/>
          </p:nvSpPr>
          <p:spPr bwMode="auto">
            <a:xfrm>
              <a:off x="3116" y="3588"/>
              <a:ext cx="1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82967" name="Group 23"/>
          <p:cNvGrpSpPr>
            <a:grpSpLocks/>
          </p:cNvGrpSpPr>
          <p:nvPr/>
        </p:nvGrpSpPr>
        <p:grpSpPr bwMode="auto">
          <a:xfrm>
            <a:off x="2536825" y="4864100"/>
            <a:ext cx="2689225" cy="1643063"/>
            <a:chOff x="1107" y="1925"/>
            <a:chExt cx="1694" cy="1035"/>
          </a:xfrm>
        </p:grpSpPr>
        <p:grpSp>
          <p:nvGrpSpPr>
            <p:cNvPr id="82968" name="Group 24"/>
            <p:cNvGrpSpPr>
              <a:grpSpLocks/>
            </p:cNvGrpSpPr>
            <p:nvPr/>
          </p:nvGrpSpPr>
          <p:grpSpPr bwMode="auto">
            <a:xfrm>
              <a:off x="1107" y="1925"/>
              <a:ext cx="1694" cy="1035"/>
              <a:chOff x="1107" y="1925"/>
              <a:chExt cx="1694" cy="1035"/>
            </a:xfrm>
          </p:grpSpPr>
          <p:grpSp>
            <p:nvGrpSpPr>
              <p:cNvPr id="82969" name="Group 25"/>
              <p:cNvGrpSpPr>
                <a:grpSpLocks noChangeAspect="1"/>
              </p:cNvGrpSpPr>
              <p:nvPr/>
            </p:nvGrpSpPr>
            <p:grpSpPr bwMode="auto">
              <a:xfrm>
                <a:off x="1107" y="1925"/>
                <a:ext cx="312" cy="878"/>
                <a:chOff x="1554" y="1949"/>
                <a:chExt cx="418" cy="1176"/>
              </a:xfrm>
            </p:grpSpPr>
            <p:sp>
              <p:nvSpPr>
                <p:cNvPr id="82970" name="Text Box 2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8" y="1949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71" name="Text Box 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4" y="2289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72" name="Text Box 2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6" y="2957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73" name="Text Box 2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4" y="2635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74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6" y="1949"/>
                  <a:ext cx="206" cy="1174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82975" name="Line 31"/>
                <p:cNvSpPr>
                  <a:spLocks noChangeAspect="1" noChangeShapeType="1"/>
                </p:cNvSpPr>
                <p:nvPr/>
              </p:nvSpPr>
              <p:spPr bwMode="auto">
                <a:xfrm>
                  <a:off x="1869" y="2080"/>
                  <a:ext cx="0" cy="90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2976" name="Group 32"/>
              <p:cNvGrpSpPr>
                <a:grpSpLocks noChangeAspect="1"/>
              </p:cNvGrpSpPr>
              <p:nvPr/>
            </p:nvGrpSpPr>
            <p:grpSpPr bwMode="auto">
              <a:xfrm>
                <a:off x="1560" y="1929"/>
                <a:ext cx="312" cy="878"/>
                <a:chOff x="1554" y="1949"/>
                <a:chExt cx="418" cy="1176"/>
              </a:xfrm>
            </p:grpSpPr>
            <p:sp>
              <p:nvSpPr>
                <p:cNvPr id="82977" name="Text Box 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8" y="1949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78" name="Text Box 3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4" y="2289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79" name="Text Box 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6" y="2957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80" name="Text Box 3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4" y="2635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81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766" y="1949"/>
                  <a:ext cx="206" cy="1174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82982" name="Line 38"/>
                <p:cNvSpPr>
                  <a:spLocks noChangeAspect="1" noChangeShapeType="1"/>
                </p:cNvSpPr>
                <p:nvPr/>
              </p:nvSpPr>
              <p:spPr bwMode="auto">
                <a:xfrm>
                  <a:off x="1869" y="2080"/>
                  <a:ext cx="0" cy="90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2983" name="Group 39"/>
              <p:cNvGrpSpPr>
                <a:grpSpLocks noChangeAspect="1"/>
              </p:cNvGrpSpPr>
              <p:nvPr/>
            </p:nvGrpSpPr>
            <p:grpSpPr bwMode="auto">
              <a:xfrm>
                <a:off x="2015" y="1930"/>
                <a:ext cx="312" cy="878"/>
                <a:chOff x="1554" y="1949"/>
                <a:chExt cx="418" cy="1176"/>
              </a:xfrm>
            </p:grpSpPr>
            <p:sp>
              <p:nvSpPr>
                <p:cNvPr id="82984" name="Text Box 4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8" y="1949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85" name="Text Box 4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4" y="2289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86" name="Text Box 4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6" y="2957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87" name="Text Box 4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554" y="2635"/>
                  <a:ext cx="206" cy="168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88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1766" y="1949"/>
                  <a:ext cx="206" cy="1174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82989" name="Line 45"/>
                <p:cNvSpPr>
                  <a:spLocks noChangeAspect="1" noChangeShapeType="1"/>
                </p:cNvSpPr>
                <p:nvPr/>
              </p:nvSpPr>
              <p:spPr bwMode="auto">
                <a:xfrm>
                  <a:off x="1869" y="2080"/>
                  <a:ext cx="0" cy="90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2990" name="Group 46"/>
              <p:cNvGrpSpPr>
                <a:grpSpLocks/>
              </p:cNvGrpSpPr>
              <p:nvPr/>
            </p:nvGrpSpPr>
            <p:grpSpPr bwMode="auto">
              <a:xfrm>
                <a:off x="2488" y="1928"/>
                <a:ext cx="313" cy="878"/>
                <a:chOff x="2488" y="1928"/>
                <a:chExt cx="313" cy="878"/>
              </a:xfrm>
            </p:grpSpPr>
            <p:sp>
              <p:nvSpPr>
                <p:cNvPr id="82991" name="Text Box 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91" y="1928"/>
                  <a:ext cx="154" cy="125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92" name="Text Box 4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88" y="2182"/>
                  <a:ext cx="154" cy="125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93" name="Text Box 4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89" y="2681"/>
                  <a:ext cx="154" cy="125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94" name="Text Box 5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88" y="2440"/>
                  <a:ext cx="154" cy="126"/>
                </a:xfrm>
                <a:prstGeom prst="rect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kumimoji="0"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82995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2647" y="1928"/>
                  <a:ext cx="154" cy="877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82996" name="Line 52"/>
                <p:cNvSpPr>
                  <a:spLocks noChangeAspect="1" noChangeShapeType="1"/>
                </p:cNvSpPr>
                <p:nvPr/>
              </p:nvSpPr>
              <p:spPr bwMode="auto">
                <a:xfrm>
                  <a:off x="2723" y="2026"/>
                  <a:ext cx="0" cy="6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</p:grpSp>
          <p:sp>
            <p:nvSpPr>
              <p:cNvPr id="82997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1108" y="2806"/>
                <a:ext cx="1691" cy="154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82998" name="Line 54"/>
              <p:cNvSpPr>
                <a:spLocks noChangeAspect="1" noChangeShapeType="1"/>
              </p:cNvSpPr>
              <p:nvPr/>
            </p:nvSpPr>
            <p:spPr bwMode="auto">
              <a:xfrm>
                <a:off x="1144" y="2888"/>
                <a:ext cx="15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82999" name="Line 55"/>
            <p:cNvSpPr>
              <a:spLocks noChangeShapeType="1"/>
            </p:cNvSpPr>
            <p:nvPr/>
          </p:nvSpPr>
          <p:spPr bwMode="auto">
            <a:xfrm flipV="1">
              <a:off x="1134" y="1985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0" name="Line 56"/>
            <p:cNvSpPr>
              <a:spLocks noChangeShapeType="1"/>
            </p:cNvSpPr>
            <p:nvPr/>
          </p:nvSpPr>
          <p:spPr bwMode="auto">
            <a:xfrm flipV="1">
              <a:off x="1128" y="2241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1" name="Line 57"/>
            <p:cNvSpPr>
              <a:spLocks noChangeShapeType="1"/>
            </p:cNvSpPr>
            <p:nvPr/>
          </p:nvSpPr>
          <p:spPr bwMode="auto">
            <a:xfrm flipV="1">
              <a:off x="1129" y="2504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 flipV="1">
              <a:off x="1124" y="2739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 flipV="1">
              <a:off x="1594" y="1987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 flipV="1">
              <a:off x="1588" y="2237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 flipV="1">
              <a:off x="1576" y="2499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 flipV="1">
              <a:off x="1583" y="2740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 flipV="1">
              <a:off x="2508" y="1985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8" name="Line 64"/>
            <p:cNvSpPr>
              <a:spLocks noChangeShapeType="1"/>
            </p:cNvSpPr>
            <p:nvPr/>
          </p:nvSpPr>
          <p:spPr bwMode="auto">
            <a:xfrm flipV="1">
              <a:off x="2517" y="2241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09" name="Line 65"/>
            <p:cNvSpPr>
              <a:spLocks noChangeShapeType="1"/>
            </p:cNvSpPr>
            <p:nvPr/>
          </p:nvSpPr>
          <p:spPr bwMode="auto">
            <a:xfrm flipV="1">
              <a:off x="2508" y="2741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10" name="Line 66"/>
            <p:cNvSpPr>
              <a:spLocks noChangeShapeType="1"/>
            </p:cNvSpPr>
            <p:nvPr/>
          </p:nvSpPr>
          <p:spPr bwMode="auto">
            <a:xfrm flipV="1">
              <a:off x="2519" y="2499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11" name="Line 67"/>
            <p:cNvSpPr>
              <a:spLocks noChangeShapeType="1"/>
            </p:cNvSpPr>
            <p:nvPr/>
          </p:nvSpPr>
          <p:spPr bwMode="auto">
            <a:xfrm flipV="1">
              <a:off x="2037" y="2503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12" name="Line 68"/>
            <p:cNvSpPr>
              <a:spLocks noChangeShapeType="1"/>
            </p:cNvSpPr>
            <p:nvPr/>
          </p:nvSpPr>
          <p:spPr bwMode="auto">
            <a:xfrm flipV="1">
              <a:off x="2031" y="2744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13" name="Line 69"/>
            <p:cNvSpPr>
              <a:spLocks noChangeShapeType="1"/>
            </p:cNvSpPr>
            <p:nvPr/>
          </p:nvSpPr>
          <p:spPr bwMode="auto">
            <a:xfrm flipV="1">
              <a:off x="2032" y="2236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014" name="Line 70"/>
            <p:cNvSpPr>
              <a:spLocks noChangeShapeType="1"/>
            </p:cNvSpPr>
            <p:nvPr/>
          </p:nvSpPr>
          <p:spPr bwMode="auto">
            <a:xfrm flipV="1">
              <a:off x="2041" y="1991"/>
              <a:ext cx="12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</p:grpSp>
      <p:sp>
        <p:nvSpPr>
          <p:cNvPr id="83015" name="Rectangle 71"/>
          <p:cNvSpPr>
            <a:spLocks noChangeArrowheads="1"/>
          </p:cNvSpPr>
          <p:nvPr/>
        </p:nvSpPr>
        <p:spPr bwMode="auto">
          <a:xfrm>
            <a:off x="2244725" y="3824288"/>
            <a:ext cx="242888" cy="231775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83016" name="Rectangle 72"/>
          <p:cNvSpPr>
            <a:spLocks noChangeArrowheads="1"/>
          </p:cNvSpPr>
          <p:nvPr/>
        </p:nvSpPr>
        <p:spPr bwMode="auto">
          <a:xfrm>
            <a:off x="2262188" y="4343400"/>
            <a:ext cx="242887" cy="23177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83017" name="Text Box 73"/>
          <p:cNvSpPr txBox="1">
            <a:spLocks noChangeArrowheads="1"/>
          </p:cNvSpPr>
          <p:nvPr/>
        </p:nvSpPr>
        <p:spPr bwMode="auto">
          <a:xfrm>
            <a:off x="2314575" y="3870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endParaRPr kumimoji="0" lang="en-GB" sz="2400">
              <a:latin typeface="Times New Roman" pitchFamily="18" charset="0"/>
            </a:endParaRPr>
          </a:p>
        </p:txBody>
      </p:sp>
      <p:sp>
        <p:nvSpPr>
          <p:cNvPr id="83018" name="Text Box 74"/>
          <p:cNvSpPr txBox="1">
            <a:spLocks noChangeArrowheads="1"/>
          </p:cNvSpPr>
          <p:nvPr/>
        </p:nvSpPr>
        <p:spPr bwMode="auto">
          <a:xfrm>
            <a:off x="2584450" y="3763963"/>
            <a:ext cx="1976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000" b="1"/>
              <a:t>photosensitive</a:t>
            </a:r>
            <a:endParaRPr kumimoji="0" lang="en-US" altLang="zh-TW" sz="2000"/>
          </a:p>
        </p:txBody>
      </p:sp>
      <p:sp>
        <p:nvSpPr>
          <p:cNvPr id="83019" name="Text Box 75"/>
          <p:cNvSpPr txBox="1">
            <a:spLocks noChangeArrowheads="1"/>
          </p:cNvSpPr>
          <p:nvPr/>
        </p:nvSpPr>
        <p:spPr bwMode="auto">
          <a:xfrm>
            <a:off x="2595563" y="4248150"/>
            <a:ext cx="1101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en-US" altLang="zh-TW" sz="2000" b="1"/>
              <a:t>storage</a:t>
            </a:r>
            <a:endParaRPr kumimoji="0" lang="en-US" altLang="zh-TW" sz="2400">
              <a:latin typeface="Times New Roman" pitchFamily="18" charset="0"/>
            </a:endParaRPr>
          </a:p>
        </p:txBody>
      </p:sp>
      <p:sp>
        <p:nvSpPr>
          <p:cNvPr id="83020" name="Text Box 76"/>
          <p:cNvSpPr txBox="1">
            <a:spLocks noChangeArrowheads="1"/>
          </p:cNvSpPr>
          <p:nvPr/>
        </p:nvSpPr>
        <p:spPr bwMode="auto">
          <a:xfrm>
            <a:off x="0" y="6400800"/>
            <a:ext cx="509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0" lang="zh-TW" altLang="en-US" sz="240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</a:t>
            </a:r>
            <a:endParaRPr kumimoji="0" lang="zh-TW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20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hlinkClick r:id="rId3"/>
              </a:rPr>
              <a:t>The CCD camera</a:t>
            </a:r>
            <a:endParaRPr lang="en-US" altLang="zh-TW"/>
          </a:p>
        </p:txBody>
      </p:sp>
      <p:pic>
        <p:nvPicPr>
          <p:cNvPr id="83972" name="ccd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8975" y="1414463"/>
            <a:ext cx="6488113" cy="48656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00" fill="hold"/>
                                        <p:tgtEl>
                                          <p:spTgt spid="83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39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39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3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97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CMOS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800"/>
              <a:t>Same sensor elements as CCD</a:t>
            </a:r>
          </a:p>
          <a:p>
            <a:pPr>
              <a:buFont typeface="Wingdings" pitchFamily="2" charset="2"/>
              <a:buNone/>
            </a:pPr>
            <a:r>
              <a:rPr lang="en-US" altLang="zh-TW" sz="1800"/>
              <a:t>Each photo sensor has its own amplifier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800"/>
              <a:t>More noise (reduced by subtracting </a:t>
            </a:r>
            <a:r>
              <a:rPr lang="en-US" altLang="zh-TW" sz="1800">
                <a:latin typeface="Verdana"/>
              </a:rPr>
              <a:t>‘</a:t>
            </a:r>
            <a:r>
              <a:rPr lang="en-US" altLang="zh-TW" sz="1800"/>
              <a:t>black</a:t>
            </a:r>
            <a:r>
              <a:rPr lang="en-US" altLang="zh-TW" sz="1800">
                <a:latin typeface="Verdana"/>
              </a:rPr>
              <a:t>’</a:t>
            </a:r>
            <a:r>
              <a:rPr lang="en-US" altLang="zh-TW" sz="1800"/>
              <a:t> image)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800"/>
              <a:t>Lower sensitivity (lower fill rate)</a:t>
            </a:r>
          </a:p>
          <a:p>
            <a:pPr>
              <a:buFont typeface="Wingdings" pitchFamily="2" charset="2"/>
              <a:buNone/>
            </a:pPr>
            <a:r>
              <a:rPr lang="en-US" altLang="zh-TW" sz="1800"/>
              <a:t>Uses standard CMOS technology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1800"/>
              <a:t>Allows to put other components on chip</a:t>
            </a:r>
          </a:p>
          <a:p>
            <a:pPr>
              <a:buFont typeface="Wingdings" pitchFamily="2" charset="2"/>
              <a:buNone/>
            </a:pPr>
            <a:endParaRPr lang="zh-TW" altLang="en-US" sz="1800"/>
          </a:p>
        </p:txBody>
      </p:sp>
      <p:pic>
        <p:nvPicPr>
          <p:cNvPr id="84996" name="Picture 4" descr="came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8200" y="4154488"/>
            <a:ext cx="2452688" cy="2463800"/>
          </a:xfrm>
          <a:prstGeom prst="rect">
            <a:avLst/>
          </a:prstGeom>
          <a:noFill/>
        </p:spPr>
      </p:pic>
      <p:grpSp>
        <p:nvGrpSpPr>
          <p:cNvPr id="84997" name="Group 5"/>
          <p:cNvGrpSpPr>
            <a:grpSpLocks/>
          </p:cNvGrpSpPr>
          <p:nvPr/>
        </p:nvGrpSpPr>
        <p:grpSpPr bwMode="auto">
          <a:xfrm>
            <a:off x="6035675" y="3419475"/>
            <a:ext cx="2522538" cy="2833688"/>
            <a:chOff x="3595" y="2433"/>
            <a:chExt cx="1589" cy="1785"/>
          </a:xfrm>
        </p:grpSpPr>
        <p:pic>
          <p:nvPicPr>
            <p:cNvPr id="84998" name="Picture 6" descr="sensor_23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30" y="2433"/>
              <a:ext cx="1554" cy="1554"/>
            </a:xfrm>
            <a:prstGeom prst="rect">
              <a:avLst/>
            </a:prstGeom>
            <a:noFill/>
          </p:spPr>
        </p:pic>
        <p:sp>
          <p:nvSpPr>
            <p:cNvPr id="84999" name="Text Box 7"/>
            <p:cNvSpPr txBox="1">
              <a:spLocks noChangeArrowheads="1"/>
            </p:cNvSpPr>
            <p:nvPr/>
          </p:nvSpPr>
          <p:spPr bwMode="auto">
            <a:xfrm>
              <a:off x="3595" y="3200"/>
              <a:ext cx="1208" cy="1018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zh-TW" sz="2000">
                  <a:solidFill>
                    <a:srgbClr val="FF0000"/>
                  </a:solidFill>
                </a:rPr>
                <a:t>Foveon</a:t>
              </a:r>
            </a:p>
            <a:p>
              <a:pPr eaLnBrk="0" hangingPunct="0"/>
              <a:r>
                <a:rPr kumimoji="0" lang="en-US" altLang="zh-TW" sz="2000">
                  <a:solidFill>
                    <a:srgbClr val="FF0000"/>
                  </a:solidFill>
                </a:rPr>
                <a:t>4k x 4k sensor</a:t>
              </a:r>
            </a:p>
            <a:p>
              <a:pPr eaLnBrk="0" hangingPunct="0"/>
              <a:r>
                <a:rPr kumimoji="0" lang="en-US" altLang="zh-TW" sz="2000">
                  <a:solidFill>
                    <a:srgbClr val="FF0000"/>
                  </a:solidFill>
                </a:rPr>
                <a:t>0.18</a:t>
              </a:r>
              <a:r>
                <a:rPr kumimoji="0" lang="en-US" altLang="zh-TW" sz="2000">
                  <a:solidFill>
                    <a:srgbClr val="FF0000"/>
                  </a:solidFill>
                  <a:sym typeface="Symbol" pitchFamily="18" charset="2"/>
                </a:rPr>
                <a:t> process</a:t>
              </a:r>
            </a:p>
            <a:p>
              <a:pPr eaLnBrk="0" hangingPunct="0"/>
              <a:r>
                <a:rPr kumimoji="0" lang="en-US" altLang="zh-TW" sz="2000">
                  <a:solidFill>
                    <a:srgbClr val="FF0000"/>
                  </a:solidFill>
                  <a:sym typeface="Symbol" pitchFamily="18" charset="2"/>
                </a:rPr>
                <a:t>70M transistors</a:t>
              </a:r>
            </a:p>
            <a:p>
              <a:pPr eaLnBrk="0" hangingPunct="0"/>
              <a:endParaRPr kumimoji="0" lang="zh-TW" altLang="en-US" sz="2000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CCD vs. CMOS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4022725" cy="4411662"/>
          </a:xfrm>
        </p:spPr>
        <p:txBody>
          <a:bodyPr/>
          <a:lstStyle/>
          <a:p>
            <a:r>
              <a:rPr lang="en-US" altLang="zh-TW" sz="2400"/>
              <a:t>Mature technology</a:t>
            </a:r>
          </a:p>
          <a:p>
            <a:r>
              <a:rPr lang="en-US" altLang="zh-TW" sz="2400"/>
              <a:t>Specific technology</a:t>
            </a:r>
          </a:p>
          <a:p>
            <a:r>
              <a:rPr lang="en-US" altLang="zh-TW" sz="2400"/>
              <a:t>High production cost</a:t>
            </a:r>
          </a:p>
          <a:p>
            <a:r>
              <a:rPr lang="en-US" altLang="zh-TW" sz="2400"/>
              <a:t>High power consumption</a:t>
            </a:r>
          </a:p>
          <a:p>
            <a:r>
              <a:rPr lang="en-US" altLang="zh-TW" sz="2400"/>
              <a:t>Higher fill rate (</a:t>
            </a:r>
            <a:r>
              <a:rPr lang="en-US" altLang="zh-TW" sz="1800"/>
              <a:t>amount of pixel picture vs. space in between</a:t>
            </a:r>
            <a:r>
              <a:rPr lang="en-US" altLang="zh-TW" sz="2600"/>
              <a:t>)</a:t>
            </a:r>
            <a:endParaRPr lang="en-US" altLang="zh-TW" sz="2400"/>
          </a:p>
          <a:p>
            <a:r>
              <a:rPr lang="en-US" altLang="zh-TW" sz="2400">
                <a:hlinkClick r:id="rId2"/>
              </a:rPr>
              <a:t>Blooming</a:t>
            </a:r>
            <a:endParaRPr lang="en-US" altLang="zh-TW" sz="2400"/>
          </a:p>
          <a:p>
            <a:r>
              <a:rPr lang="en-US" altLang="zh-TW" sz="2400"/>
              <a:t>Sequential readout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33975" y="1255713"/>
            <a:ext cx="3859213" cy="4840287"/>
          </a:xfrm>
        </p:spPr>
        <p:txBody>
          <a:bodyPr/>
          <a:lstStyle/>
          <a:p>
            <a:r>
              <a:rPr lang="en-US" altLang="zh-TW" sz="2400"/>
              <a:t>Recent technology</a:t>
            </a:r>
          </a:p>
          <a:p>
            <a:r>
              <a:rPr lang="en-US" altLang="zh-TW" sz="2400"/>
              <a:t>Standard IC technology</a:t>
            </a:r>
          </a:p>
          <a:p>
            <a:r>
              <a:rPr lang="en-US" altLang="zh-TW" sz="2400"/>
              <a:t>Cheap</a:t>
            </a:r>
          </a:p>
          <a:p>
            <a:r>
              <a:rPr lang="en-US" altLang="zh-TW" sz="2400"/>
              <a:t>Low power</a:t>
            </a:r>
          </a:p>
          <a:p>
            <a:r>
              <a:rPr lang="en-US" altLang="zh-TW" sz="2400"/>
              <a:t>Less sensitive</a:t>
            </a:r>
          </a:p>
          <a:p>
            <a:r>
              <a:rPr lang="en-US" altLang="zh-TW" sz="2400"/>
              <a:t>Per pixel amplification</a:t>
            </a:r>
          </a:p>
          <a:p>
            <a:r>
              <a:rPr lang="en-US" altLang="zh-TW" sz="2400"/>
              <a:t>Random pixel access</a:t>
            </a:r>
          </a:p>
          <a:p>
            <a:r>
              <a:rPr lang="en-US" altLang="zh-TW" sz="2400"/>
              <a:t>Smart pixels</a:t>
            </a:r>
          </a:p>
          <a:p>
            <a:r>
              <a:rPr lang="en-US" altLang="zh-TW" sz="2400"/>
              <a:t>On chip integration 	       with other components</a:t>
            </a:r>
          </a:p>
        </p:txBody>
      </p:sp>
      <p:grpSp>
        <p:nvGrpSpPr>
          <p:cNvPr id="86021" name="Group 5"/>
          <p:cNvGrpSpPr>
            <a:grpSpLocks/>
          </p:cNvGrpSpPr>
          <p:nvPr/>
        </p:nvGrpSpPr>
        <p:grpSpPr bwMode="auto">
          <a:xfrm>
            <a:off x="625475" y="5507038"/>
            <a:ext cx="4938713" cy="1154112"/>
            <a:chOff x="1648" y="3113"/>
            <a:chExt cx="3111" cy="727"/>
          </a:xfrm>
        </p:grpSpPr>
        <p:pic>
          <p:nvPicPr>
            <p:cNvPr id="86022" name="Picture 6" descr="techblinde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48" y="3113"/>
              <a:ext cx="1231" cy="727"/>
            </a:xfrm>
            <a:prstGeom prst="rect">
              <a:avLst/>
            </a:prstGeom>
            <a:noFill/>
          </p:spPr>
        </p:pic>
        <p:pic>
          <p:nvPicPr>
            <p:cNvPr id="86023" name="Picture 7" descr="techblinded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06" y="3148"/>
              <a:ext cx="1253" cy="65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Color cameras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Wingdings" pitchFamily="2" charset="2"/>
              <a:buNone/>
            </a:pPr>
            <a:r>
              <a:rPr lang="en-US" altLang="zh-TW"/>
              <a:t>We consider 3 concepts:</a:t>
            </a:r>
          </a:p>
          <a:p>
            <a:pPr marL="533400" indent="-533400"/>
            <a:endParaRPr lang="en-US" altLang="zh-TW"/>
          </a:p>
          <a:p>
            <a:pPr marL="914400" lvl="1" indent="-569913">
              <a:buFontTx/>
              <a:buAutoNum type="arabicPeriod"/>
            </a:pPr>
            <a:r>
              <a:rPr lang="en-US" altLang="zh-TW"/>
              <a:t>Prism (with 3 sensors)</a:t>
            </a:r>
          </a:p>
          <a:p>
            <a:pPr marL="914400" lvl="1" indent="-569913">
              <a:buFontTx/>
              <a:buAutoNum type="arabicPeriod"/>
            </a:pPr>
            <a:r>
              <a:rPr lang="en-US" altLang="zh-TW"/>
              <a:t>Filter mosaic</a:t>
            </a:r>
          </a:p>
          <a:p>
            <a:pPr marL="914400" lvl="1" indent="-569913">
              <a:buFontTx/>
              <a:buAutoNum type="arabicPeriod"/>
            </a:pPr>
            <a:r>
              <a:rPr lang="en-US" altLang="zh-TW"/>
              <a:t>Filter wheel</a:t>
            </a:r>
          </a:p>
          <a:p>
            <a:pPr marL="914400" lvl="1" indent="-569913">
              <a:buFontTx/>
              <a:buAutoNum type="arabicPeriod"/>
            </a:pPr>
            <a:endParaRPr lang="en-US" altLang="zh-TW"/>
          </a:p>
          <a:p>
            <a:pPr marL="914400" lvl="1" indent="-569913">
              <a:buFontTx/>
              <a:buNone/>
            </a:pPr>
            <a:r>
              <a:rPr lang="en-US" altLang="zh-TW">
                <a:latin typeface="Verdana"/>
              </a:rPr>
              <a:t>…</a:t>
            </a:r>
            <a:r>
              <a:rPr lang="en-US" altLang="zh-TW"/>
              <a:t> and X3</a:t>
            </a:r>
          </a:p>
          <a:p>
            <a:pPr marL="914400" lvl="1" indent="-569913">
              <a:buFontTx/>
              <a:buAutoNum type="arabicPeriod"/>
            </a:pPr>
            <a:endParaRPr lang="en-US" altLang="zh-TW"/>
          </a:p>
          <a:p>
            <a:pPr marL="914400" lvl="1" indent="-569913">
              <a:buFontTx/>
              <a:buAutoNum type="arabicPeriod"/>
            </a:pP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bldLvl="2" autoUpdateAnimBg="0" advAuto="1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3" descr="humaney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2838" y="592138"/>
            <a:ext cx="3311525" cy="2116137"/>
          </a:xfrm>
          <a:prstGeom prst="rect">
            <a:avLst/>
          </a:prstGeom>
          <a:noFill/>
        </p:spPr>
      </p:pic>
      <p:pic>
        <p:nvPicPr>
          <p:cNvPr id="111620" name="Picture 4" descr="sailorc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58763"/>
            <a:ext cx="2514600" cy="2408237"/>
          </a:xfrm>
          <a:prstGeom prst="rect">
            <a:avLst/>
          </a:prstGeom>
          <a:noFill/>
        </p:spPr>
      </p:pic>
      <p:sp>
        <p:nvSpPr>
          <p:cNvPr id="111621" name="Text Box 5"/>
          <p:cNvSpPr txBox="1">
            <a:spLocks noChangeArrowheads="1"/>
          </p:cNvSpPr>
          <p:nvPr/>
        </p:nvSpPr>
        <p:spPr bwMode="auto">
          <a:xfrm>
            <a:off x="1570038" y="2563813"/>
            <a:ext cx="18303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Animal eye: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a long time ago</a:t>
            </a:r>
            <a:r>
              <a:rPr kumimoji="0" lang="en-US" altLang="zh-TW" sz="2400">
                <a:latin typeface="Times New Roman" pitchFamily="18" charset="0"/>
              </a:rPr>
              <a:t>.</a:t>
            </a:r>
          </a:p>
        </p:txBody>
      </p:sp>
      <p:sp>
        <p:nvSpPr>
          <p:cNvPr id="111622" name="Text Box 6"/>
          <p:cNvSpPr txBox="1">
            <a:spLocks noChangeArrowheads="1"/>
          </p:cNvSpPr>
          <p:nvPr/>
        </p:nvSpPr>
        <p:spPr bwMode="auto">
          <a:xfrm>
            <a:off x="158750" y="6180138"/>
            <a:ext cx="56562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dirty="0">
                <a:latin typeface="Times New Roman" pitchFamily="18" charset="0"/>
              </a:rPr>
              <a:t>Pinhole perspective projection: Brunelleschi, </a:t>
            </a:r>
            <a:r>
              <a:rPr kumimoji="0" lang="en-US" altLang="zh-TW" dirty="0" err="1">
                <a:latin typeface="Times New Roman" pitchFamily="18" charset="0"/>
              </a:rPr>
              <a:t>XV</a:t>
            </a:r>
            <a:r>
              <a:rPr kumimoji="0" lang="en-US" altLang="zh-TW" baseline="30000" dirty="0" err="1">
                <a:latin typeface="Times New Roman" pitchFamily="18" charset="0"/>
              </a:rPr>
              <a:t>th</a:t>
            </a:r>
            <a:r>
              <a:rPr kumimoji="0" lang="en-US" altLang="zh-TW" dirty="0">
                <a:latin typeface="Times New Roman" pitchFamily="18" charset="0"/>
              </a:rPr>
              <a:t> Century.</a:t>
            </a:r>
          </a:p>
          <a:p>
            <a:pPr eaLnBrk="0" hangingPunct="0"/>
            <a:r>
              <a:rPr kumimoji="0" lang="en-US" altLang="zh-TW" dirty="0">
                <a:latin typeface="Times New Roman" pitchFamily="18" charset="0"/>
              </a:rPr>
              <a:t>Camera obscura: </a:t>
            </a:r>
            <a:r>
              <a:rPr kumimoji="0" lang="en-US" altLang="zh-TW" dirty="0" err="1">
                <a:latin typeface="Times New Roman" pitchFamily="18" charset="0"/>
              </a:rPr>
              <a:t>XVI</a:t>
            </a:r>
            <a:r>
              <a:rPr kumimoji="0" lang="en-US" altLang="zh-TW" baseline="30000" dirty="0" err="1">
                <a:latin typeface="Times New Roman" pitchFamily="18" charset="0"/>
              </a:rPr>
              <a:t>th</a:t>
            </a:r>
            <a:r>
              <a:rPr kumimoji="0" lang="en-US" altLang="zh-TW" dirty="0">
                <a:latin typeface="Times New Roman" pitchFamily="18" charset="0"/>
              </a:rPr>
              <a:t> Century.</a:t>
            </a:r>
          </a:p>
        </p:txBody>
      </p:sp>
      <p:sp>
        <p:nvSpPr>
          <p:cNvPr id="111623" name="Text Box 7"/>
          <p:cNvSpPr txBox="1">
            <a:spLocks noChangeArrowheads="1"/>
          </p:cNvSpPr>
          <p:nvPr/>
        </p:nvSpPr>
        <p:spPr bwMode="auto">
          <a:xfrm>
            <a:off x="4953000" y="2716213"/>
            <a:ext cx="2401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Photographic camera:</a:t>
            </a:r>
          </a:p>
          <a:p>
            <a:pPr eaLnBrk="0" hangingPunct="0"/>
            <a:r>
              <a:rPr kumimoji="0" lang="en-US" altLang="zh-TW" sz="2000">
                <a:latin typeface="Times New Roman" pitchFamily="18" charset="0"/>
              </a:rPr>
              <a:t>Niepce, 1816.</a:t>
            </a:r>
          </a:p>
        </p:txBody>
      </p:sp>
      <p:sp>
        <p:nvSpPr>
          <p:cNvPr id="111624" name="AutoShape 8"/>
          <p:cNvSpPr>
            <a:spLocks noChangeArrowheads="1"/>
          </p:cNvSpPr>
          <p:nvPr/>
        </p:nvSpPr>
        <p:spPr bwMode="auto">
          <a:xfrm rot="5400000">
            <a:off x="1463675" y="3717925"/>
            <a:ext cx="1295400" cy="8382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1625" name="AutoShape 9"/>
          <p:cNvSpPr>
            <a:spLocks noChangeArrowheads="1"/>
          </p:cNvSpPr>
          <p:nvPr/>
        </p:nvSpPr>
        <p:spPr bwMode="auto">
          <a:xfrm rot="-5400000">
            <a:off x="7505700" y="2171700"/>
            <a:ext cx="1295400" cy="9144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1628" name="Picture 12" descr="CAM_OBS_LOUVAIN_1544_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88" y="3475038"/>
            <a:ext cx="3900487" cy="2732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Prism color camera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600"/>
              <a:t>Separate light in 3 beams using dichroic prism</a:t>
            </a:r>
          </a:p>
          <a:p>
            <a:pPr>
              <a:buFont typeface="Wingdings" pitchFamily="2" charset="2"/>
              <a:buNone/>
            </a:pPr>
            <a:r>
              <a:rPr lang="en-US" altLang="zh-TW" sz="2600"/>
              <a:t>Requires 3 sensors &amp; precise alignment</a:t>
            </a:r>
          </a:p>
          <a:p>
            <a:pPr>
              <a:buFont typeface="Wingdings" pitchFamily="2" charset="2"/>
              <a:buNone/>
            </a:pPr>
            <a:r>
              <a:rPr lang="en-US" altLang="zh-TW" sz="2600"/>
              <a:t>Good color separation</a:t>
            </a:r>
          </a:p>
          <a:p>
            <a:pPr>
              <a:buFont typeface="Wingdings" pitchFamily="2" charset="2"/>
              <a:buNone/>
            </a:pPr>
            <a:endParaRPr lang="zh-TW" altLang="en-US" sz="2600"/>
          </a:p>
        </p:txBody>
      </p:sp>
      <p:pic>
        <p:nvPicPr>
          <p:cNvPr id="88068" name="Picture 4" descr="prism3ccd"/>
          <p:cNvPicPr>
            <a:picLocks noChangeAspect="1" noChangeArrowheads="1"/>
          </p:cNvPicPr>
          <p:nvPr/>
        </p:nvPicPr>
        <p:blipFill>
          <a:blip r:embed="rId2" cstate="print"/>
          <a:srcRect l="1253" t="549" r="398"/>
          <a:stretch>
            <a:fillRect/>
          </a:stretch>
        </p:blipFill>
        <p:spPr bwMode="auto">
          <a:xfrm>
            <a:off x="2917825" y="3511550"/>
            <a:ext cx="2743200" cy="201136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Prism color camera</a:t>
            </a:r>
          </a:p>
        </p:txBody>
      </p:sp>
      <p:pic>
        <p:nvPicPr>
          <p:cNvPr id="89093" name="colorcam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3525" y="1847850"/>
            <a:ext cx="5667375" cy="42513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89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909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90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9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09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Filter mosaic 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600"/>
              <a:t>Coat filter directly on sensor</a:t>
            </a:r>
            <a:endParaRPr lang="en-US" altLang="zh-TW" sz="2400"/>
          </a:p>
        </p:txBody>
      </p:sp>
      <p:pic>
        <p:nvPicPr>
          <p:cNvPr id="90116" name="Picture 4" descr="digital-camera-bayer"/>
          <p:cNvPicPr>
            <a:picLocks noChangeAspect="1" noChangeArrowheads="1"/>
          </p:cNvPicPr>
          <p:nvPr/>
        </p:nvPicPr>
        <p:blipFill>
          <a:blip r:embed="rId3" cstate="print"/>
          <a:srcRect l="20718" t="10916" r="20750" b="3958"/>
          <a:stretch>
            <a:fillRect/>
          </a:stretch>
        </p:blipFill>
        <p:spPr bwMode="auto">
          <a:xfrm>
            <a:off x="2590800" y="2382838"/>
            <a:ext cx="1682750" cy="1835150"/>
          </a:xfrm>
          <a:prstGeom prst="rect">
            <a:avLst/>
          </a:prstGeom>
          <a:noFill/>
        </p:spPr>
      </p:pic>
      <p:pic>
        <p:nvPicPr>
          <p:cNvPr id="90117" name="Picture 5" descr="SI04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1850" y="2316163"/>
            <a:ext cx="1860550" cy="1395412"/>
          </a:xfrm>
          <a:prstGeom prst="rect">
            <a:avLst/>
          </a:prstGeom>
          <a:noFill/>
        </p:spPr>
      </p:pic>
      <p:pic>
        <p:nvPicPr>
          <p:cNvPr id="90118" name="Picture 6" descr="DCO_Image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84450" y="4816475"/>
            <a:ext cx="3663950" cy="1843088"/>
          </a:xfrm>
          <a:prstGeom prst="rect">
            <a:avLst/>
          </a:prstGeom>
          <a:noFill/>
        </p:spPr>
      </p:pic>
      <p:pic>
        <p:nvPicPr>
          <p:cNvPr id="90119" name="Picture 7" descr="DCO_Image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6625" y="4772025"/>
            <a:ext cx="4689475" cy="1838325"/>
          </a:xfrm>
          <a:prstGeom prst="rect">
            <a:avLst/>
          </a:prstGeom>
          <a:noFill/>
        </p:spPr>
      </p:pic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1795463" y="4219575"/>
            <a:ext cx="6478587" cy="4572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kumimoji="0" lang="en-US" altLang="zh-TW" sz="2400"/>
              <a:t>Demosaicing </a:t>
            </a:r>
            <a:r>
              <a:rPr kumimoji="0" lang="en-US" altLang="zh-TW" sz="2000"/>
              <a:t>(obtain full color &amp; full resolution image)</a:t>
            </a:r>
          </a:p>
        </p:txBody>
      </p:sp>
      <p:pic>
        <p:nvPicPr>
          <p:cNvPr id="9012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97675" y="0"/>
            <a:ext cx="2346325" cy="192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Filter wheel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600"/>
              <a:t>Rotate multiple filters in front of lens</a:t>
            </a:r>
          </a:p>
          <a:p>
            <a:pPr>
              <a:buFont typeface="Wingdings" pitchFamily="2" charset="2"/>
              <a:buNone/>
            </a:pPr>
            <a:r>
              <a:rPr lang="en-US" altLang="zh-TW" sz="2600"/>
              <a:t>Allows more than 3 color bands</a:t>
            </a:r>
          </a:p>
        </p:txBody>
      </p:sp>
      <p:pic>
        <p:nvPicPr>
          <p:cNvPr id="91140" name="Picture 4" descr="f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538" y="2646363"/>
            <a:ext cx="2190750" cy="2592387"/>
          </a:xfrm>
          <a:prstGeom prst="rect">
            <a:avLst/>
          </a:prstGeom>
          <a:noFill/>
        </p:spPr>
      </p:pic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2400300" y="5076825"/>
            <a:ext cx="4233863" cy="4572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kumimoji="0" lang="en-US" altLang="zh-TW" sz="2400">
                <a:solidFill>
                  <a:schemeClr val="accent2"/>
                </a:solidFill>
              </a:rPr>
              <a:t>Only suitable for static scenes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207963"/>
            <a:ext cx="7543800" cy="804862"/>
          </a:xfrm>
        </p:spPr>
        <p:txBody>
          <a:bodyPr/>
          <a:lstStyle/>
          <a:p>
            <a:r>
              <a:rPr lang="en-US" altLang="zh-TW"/>
              <a:t>Prism vs. mosaic vs. wheel</a:t>
            </a: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112000" y="1181100"/>
            <a:ext cx="1473200" cy="2690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 u="sng"/>
              <a:t>Wheel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  1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Good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Average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Low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Motion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000"/>
              <a:t>3 or more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639888" y="1181100"/>
            <a:ext cx="1876425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 u="sng"/>
              <a:t>approach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# sensors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Separation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Cost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Framerate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Artefacts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Bands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zh-TW" altLang="en-US" sz="2400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582988" y="1181100"/>
            <a:ext cx="1473200" cy="2701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 u="sng"/>
              <a:t>Prism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  3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High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High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High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Low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  3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US" altLang="zh-TW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High-end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cameras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US" altLang="zh-TW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US" altLang="zh-TW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US" altLang="zh-TW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zh-TW" altLang="en-US" sz="2400"/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5322888" y="1181100"/>
            <a:ext cx="1473200" cy="2690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 u="sng"/>
              <a:t>Mosaic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  1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Average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Low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High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Aliasing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  3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US" altLang="zh-TW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Low-end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2400"/>
              <a:t>cameras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en-US" altLang="zh-TW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zh-TW" altLang="en-US" sz="2400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6911975" y="4806950"/>
            <a:ext cx="1958975" cy="701675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/>
              <a:t>Scientific applications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/>
              <a:t>New color CMOS sensor</a:t>
            </a:r>
            <a:br>
              <a:rPr lang="en-US" altLang="zh-TW" sz="3500"/>
            </a:br>
            <a:r>
              <a:rPr lang="en-US" altLang="zh-TW" sz="3500"/>
              <a:t>Foveon</a:t>
            </a:r>
            <a:r>
              <a:rPr lang="en-US" altLang="zh-TW" sz="3500">
                <a:latin typeface="Verdana"/>
              </a:rPr>
              <a:t>’</a:t>
            </a:r>
            <a:r>
              <a:rPr lang="en-US" altLang="zh-TW" sz="3500"/>
              <a:t>s X3</a:t>
            </a:r>
          </a:p>
        </p:txBody>
      </p:sp>
      <p:pic>
        <p:nvPicPr>
          <p:cNvPr id="130053" name="Picture 5" descr="tech_VPS_illu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7725" y="4568825"/>
            <a:ext cx="4371975" cy="1590675"/>
          </a:xfrm>
          <a:prstGeom prst="rect">
            <a:avLst/>
          </a:prstGeom>
          <a:noFill/>
        </p:spPr>
      </p:pic>
      <p:pic>
        <p:nvPicPr>
          <p:cNvPr id="130054" name="Picture 6" descr="tech_windowing_dia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3450" y="1589088"/>
            <a:ext cx="4162425" cy="2486025"/>
          </a:xfrm>
          <a:prstGeom prst="rect">
            <a:avLst/>
          </a:prstGeom>
          <a:noFill/>
        </p:spPr>
      </p:pic>
      <p:pic>
        <p:nvPicPr>
          <p:cNvPr id="130055" name="Picture 7" descr="X3_moire2_mosai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913" y="4727575"/>
            <a:ext cx="1339850" cy="1339850"/>
          </a:xfrm>
          <a:prstGeom prst="rect">
            <a:avLst/>
          </a:prstGeom>
          <a:noFill/>
        </p:spPr>
      </p:pic>
      <p:pic>
        <p:nvPicPr>
          <p:cNvPr id="130056" name="Picture 8" descr="X3_moire2_X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4763" y="4751388"/>
            <a:ext cx="1339850" cy="1339850"/>
          </a:xfrm>
          <a:prstGeom prst="rect">
            <a:avLst/>
          </a:prstGeom>
          <a:noFill/>
        </p:spPr>
      </p:pic>
      <p:pic>
        <p:nvPicPr>
          <p:cNvPr id="130057" name="Picture 9" descr="X3_tech_her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3625" y="1446213"/>
            <a:ext cx="2849563" cy="2770187"/>
          </a:xfrm>
          <a:prstGeom prst="rect">
            <a:avLst/>
          </a:prstGeom>
          <a:noFill/>
        </p:spPr>
      </p:pic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1090613" y="4281488"/>
            <a:ext cx="2771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altLang="zh-TW" sz="2000">
                <a:latin typeface="Verdana" pitchFamily="34" charset="0"/>
              </a:rPr>
              <a:t>better image quality</a:t>
            </a:r>
          </a:p>
        </p:txBody>
      </p:sp>
      <p:sp>
        <p:nvSpPr>
          <p:cNvPr id="130059" name="Text Box 11"/>
          <p:cNvSpPr txBox="1">
            <a:spLocks noChangeArrowheads="1"/>
          </p:cNvSpPr>
          <p:nvPr/>
        </p:nvSpPr>
        <p:spPr bwMode="auto">
          <a:xfrm>
            <a:off x="5619750" y="4065588"/>
            <a:ext cx="2003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altLang="zh-TW" sz="2000">
                <a:latin typeface="Verdana" pitchFamily="34" charset="0"/>
              </a:rPr>
              <a:t>smarter pixels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humaney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6838" y="596900"/>
            <a:ext cx="4551362" cy="2908300"/>
          </a:xfrm>
          <a:prstGeom prst="rect">
            <a:avLst/>
          </a:prstGeom>
          <a:noFill/>
        </p:spPr>
      </p:pic>
      <p:sp>
        <p:nvSpPr>
          <p:cNvPr id="145411" name="Text Box 3"/>
          <p:cNvSpPr txBox="1">
            <a:spLocks noChangeArrowheads="1"/>
          </p:cNvSpPr>
          <p:nvPr/>
        </p:nvSpPr>
        <p:spPr bwMode="auto">
          <a:xfrm>
            <a:off x="1666875" y="384175"/>
            <a:ext cx="2179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accent2"/>
                </a:solidFill>
                <a:latin typeface="Times New Roman" pitchFamily="18" charset="0"/>
              </a:rPr>
              <a:t>The Human Eye</a:t>
            </a:r>
          </a:p>
        </p:txBody>
      </p:sp>
      <p:grpSp>
        <p:nvGrpSpPr>
          <p:cNvPr id="145412" name="Group 4"/>
          <p:cNvGrpSpPr>
            <a:grpSpLocks noChangeAspect="1"/>
          </p:cNvGrpSpPr>
          <p:nvPr/>
        </p:nvGrpSpPr>
        <p:grpSpPr bwMode="auto">
          <a:xfrm>
            <a:off x="1868488" y="3490913"/>
            <a:ext cx="4013200" cy="2903537"/>
            <a:chOff x="1536" y="2368"/>
            <a:chExt cx="2432" cy="1760"/>
          </a:xfrm>
        </p:grpSpPr>
        <p:sp>
          <p:nvSpPr>
            <p:cNvPr id="145413" name="AutoShape 5"/>
            <p:cNvSpPr>
              <a:spLocks noChangeAspect="1" noChangeArrowheads="1" noTextEdit="1"/>
            </p:cNvSpPr>
            <p:nvPr/>
          </p:nvSpPr>
          <p:spPr bwMode="auto">
            <a:xfrm>
              <a:off x="1536" y="2368"/>
              <a:ext cx="2432" cy="17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Rectangle 6"/>
            <p:cNvSpPr>
              <a:spLocks noChangeArrowheads="1"/>
            </p:cNvSpPr>
            <p:nvPr/>
          </p:nvSpPr>
          <p:spPr bwMode="auto">
            <a:xfrm>
              <a:off x="1536" y="2368"/>
              <a:ext cx="2432" cy="176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5" name="Freeform 7"/>
            <p:cNvSpPr>
              <a:spLocks/>
            </p:cNvSpPr>
            <p:nvPr/>
          </p:nvSpPr>
          <p:spPr bwMode="auto">
            <a:xfrm>
              <a:off x="1680" y="2480"/>
              <a:ext cx="1156" cy="1264"/>
            </a:xfrm>
            <a:custGeom>
              <a:avLst/>
              <a:gdLst/>
              <a:ahLst/>
              <a:cxnLst>
                <a:cxn ang="0">
                  <a:pos x="1156" y="278"/>
                </a:cxn>
                <a:cxn ang="0">
                  <a:pos x="1108" y="216"/>
                </a:cxn>
                <a:cxn ang="0">
                  <a:pos x="1054" y="160"/>
                </a:cxn>
                <a:cxn ang="0">
                  <a:pos x="994" y="112"/>
                </a:cxn>
                <a:cxn ang="0">
                  <a:pos x="928" y="74"/>
                </a:cxn>
                <a:cxn ang="0">
                  <a:pos x="860" y="42"/>
                </a:cxn>
                <a:cxn ang="0">
                  <a:pos x="790" y="20"/>
                </a:cxn>
                <a:cxn ang="0">
                  <a:pos x="716" y="6"/>
                </a:cxn>
                <a:cxn ang="0">
                  <a:pos x="642" y="0"/>
                </a:cxn>
                <a:cxn ang="0">
                  <a:pos x="566" y="4"/>
                </a:cxn>
                <a:cxn ang="0">
                  <a:pos x="492" y="16"/>
                </a:cxn>
                <a:cxn ang="0">
                  <a:pos x="418" y="36"/>
                </a:cxn>
                <a:cxn ang="0">
                  <a:pos x="348" y="68"/>
                </a:cxn>
                <a:cxn ang="0">
                  <a:pos x="278" y="108"/>
                </a:cxn>
                <a:cxn ang="0">
                  <a:pos x="216" y="156"/>
                </a:cxn>
                <a:cxn ang="0">
                  <a:pos x="160" y="210"/>
                </a:cxn>
                <a:cxn ang="0">
                  <a:pos x="114" y="270"/>
                </a:cxn>
                <a:cxn ang="0">
                  <a:pos x="74" y="336"/>
                </a:cxn>
                <a:cxn ang="0">
                  <a:pos x="42" y="404"/>
                </a:cxn>
                <a:cxn ang="0">
                  <a:pos x="20" y="474"/>
                </a:cxn>
                <a:cxn ang="0">
                  <a:pos x="6" y="548"/>
                </a:cxn>
                <a:cxn ang="0">
                  <a:pos x="0" y="622"/>
                </a:cxn>
                <a:cxn ang="0">
                  <a:pos x="4" y="698"/>
                </a:cxn>
                <a:cxn ang="0">
                  <a:pos x="16" y="772"/>
                </a:cxn>
                <a:cxn ang="0">
                  <a:pos x="38" y="846"/>
                </a:cxn>
                <a:cxn ang="0">
                  <a:pos x="68" y="918"/>
                </a:cxn>
                <a:cxn ang="0">
                  <a:pos x="108" y="986"/>
                </a:cxn>
                <a:cxn ang="0">
                  <a:pos x="156" y="1048"/>
                </a:cxn>
                <a:cxn ang="0">
                  <a:pos x="212" y="1104"/>
                </a:cxn>
                <a:cxn ang="0">
                  <a:pos x="272" y="1152"/>
                </a:cxn>
                <a:cxn ang="0">
                  <a:pos x="336" y="1190"/>
                </a:cxn>
                <a:cxn ang="0">
                  <a:pos x="404" y="1222"/>
                </a:cxn>
                <a:cxn ang="0">
                  <a:pos x="476" y="1244"/>
                </a:cxn>
                <a:cxn ang="0">
                  <a:pos x="548" y="1258"/>
                </a:cxn>
                <a:cxn ang="0">
                  <a:pos x="622" y="1264"/>
                </a:cxn>
                <a:cxn ang="0">
                  <a:pos x="698" y="1260"/>
                </a:cxn>
                <a:cxn ang="0">
                  <a:pos x="772" y="1248"/>
                </a:cxn>
                <a:cxn ang="0">
                  <a:pos x="846" y="1228"/>
                </a:cxn>
                <a:cxn ang="0">
                  <a:pos x="918" y="1196"/>
                </a:cxn>
                <a:cxn ang="0">
                  <a:pos x="986" y="1156"/>
                </a:cxn>
                <a:cxn ang="0">
                  <a:pos x="1046" y="1110"/>
                </a:cxn>
                <a:cxn ang="0">
                  <a:pos x="1102" y="1054"/>
                </a:cxn>
                <a:cxn ang="0">
                  <a:pos x="1152" y="992"/>
                </a:cxn>
              </a:cxnLst>
              <a:rect l="0" t="0" r="r" b="b"/>
              <a:pathLst>
                <a:path w="1156" h="1264">
                  <a:moveTo>
                    <a:pt x="1156" y="278"/>
                  </a:moveTo>
                  <a:lnTo>
                    <a:pt x="1108" y="216"/>
                  </a:lnTo>
                  <a:lnTo>
                    <a:pt x="1054" y="160"/>
                  </a:lnTo>
                  <a:lnTo>
                    <a:pt x="994" y="112"/>
                  </a:lnTo>
                  <a:lnTo>
                    <a:pt x="928" y="74"/>
                  </a:lnTo>
                  <a:lnTo>
                    <a:pt x="860" y="42"/>
                  </a:lnTo>
                  <a:lnTo>
                    <a:pt x="790" y="20"/>
                  </a:lnTo>
                  <a:lnTo>
                    <a:pt x="716" y="6"/>
                  </a:lnTo>
                  <a:lnTo>
                    <a:pt x="642" y="0"/>
                  </a:lnTo>
                  <a:lnTo>
                    <a:pt x="566" y="4"/>
                  </a:lnTo>
                  <a:lnTo>
                    <a:pt x="492" y="16"/>
                  </a:lnTo>
                  <a:lnTo>
                    <a:pt x="418" y="36"/>
                  </a:lnTo>
                  <a:lnTo>
                    <a:pt x="348" y="68"/>
                  </a:lnTo>
                  <a:lnTo>
                    <a:pt x="278" y="108"/>
                  </a:lnTo>
                  <a:lnTo>
                    <a:pt x="216" y="156"/>
                  </a:lnTo>
                  <a:lnTo>
                    <a:pt x="160" y="210"/>
                  </a:lnTo>
                  <a:lnTo>
                    <a:pt x="114" y="270"/>
                  </a:lnTo>
                  <a:lnTo>
                    <a:pt x="74" y="336"/>
                  </a:lnTo>
                  <a:lnTo>
                    <a:pt x="42" y="404"/>
                  </a:lnTo>
                  <a:lnTo>
                    <a:pt x="20" y="474"/>
                  </a:lnTo>
                  <a:lnTo>
                    <a:pt x="6" y="548"/>
                  </a:lnTo>
                  <a:lnTo>
                    <a:pt x="0" y="622"/>
                  </a:lnTo>
                  <a:lnTo>
                    <a:pt x="4" y="698"/>
                  </a:lnTo>
                  <a:lnTo>
                    <a:pt x="16" y="772"/>
                  </a:lnTo>
                  <a:lnTo>
                    <a:pt x="38" y="846"/>
                  </a:lnTo>
                  <a:lnTo>
                    <a:pt x="68" y="918"/>
                  </a:lnTo>
                  <a:lnTo>
                    <a:pt x="108" y="986"/>
                  </a:lnTo>
                  <a:lnTo>
                    <a:pt x="156" y="1048"/>
                  </a:lnTo>
                  <a:lnTo>
                    <a:pt x="212" y="1104"/>
                  </a:lnTo>
                  <a:lnTo>
                    <a:pt x="272" y="1152"/>
                  </a:lnTo>
                  <a:lnTo>
                    <a:pt x="336" y="1190"/>
                  </a:lnTo>
                  <a:lnTo>
                    <a:pt x="404" y="1222"/>
                  </a:lnTo>
                  <a:lnTo>
                    <a:pt x="476" y="1244"/>
                  </a:lnTo>
                  <a:lnTo>
                    <a:pt x="548" y="1258"/>
                  </a:lnTo>
                  <a:lnTo>
                    <a:pt x="622" y="1264"/>
                  </a:lnTo>
                  <a:lnTo>
                    <a:pt x="698" y="1260"/>
                  </a:lnTo>
                  <a:lnTo>
                    <a:pt x="772" y="1248"/>
                  </a:lnTo>
                  <a:lnTo>
                    <a:pt x="846" y="1228"/>
                  </a:lnTo>
                  <a:lnTo>
                    <a:pt x="918" y="1196"/>
                  </a:lnTo>
                  <a:lnTo>
                    <a:pt x="986" y="1156"/>
                  </a:lnTo>
                  <a:lnTo>
                    <a:pt x="1046" y="1110"/>
                  </a:lnTo>
                  <a:lnTo>
                    <a:pt x="1102" y="1054"/>
                  </a:lnTo>
                  <a:lnTo>
                    <a:pt x="1152" y="99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6" name="Freeform 8"/>
            <p:cNvSpPr>
              <a:spLocks/>
            </p:cNvSpPr>
            <p:nvPr/>
          </p:nvSpPr>
          <p:spPr bwMode="auto">
            <a:xfrm>
              <a:off x="2832" y="2752"/>
              <a:ext cx="178" cy="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" y="44"/>
                </a:cxn>
                <a:cxn ang="0">
                  <a:pos x="94" y="94"/>
                </a:cxn>
                <a:cxn ang="0">
                  <a:pos x="128" y="148"/>
                </a:cxn>
                <a:cxn ang="0">
                  <a:pos x="152" y="206"/>
                </a:cxn>
                <a:cxn ang="0">
                  <a:pos x="170" y="266"/>
                </a:cxn>
                <a:cxn ang="0">
                  <a:pos x="178" y="328"/>
                </a:cxn>
                <a:cxn ang="0">
                  <a:pos x="178" y="392"/>
                </a:cxn>
                <a:cxn ang="0">
                  <a:pos x="170" y="454"/>
                </a:cxn>
                <a:cxn ang="0">
                  <a:pos x="152" y="516"/>
                </a:cxn>
                <a:cxn ang="0">
                  <a:pos x="126" y="574"/>
                </a:cxn>
                <a:cxn ang="0">
                  <a:pos x="90" y="630"/>
                </a:cxn>
                <a:cxn ang="0">
                  <a:pos x="48" y="678"/>
                </a:cxn>
                <a:cxn ang="0">
                  <a:pos x="0" y="720"/>
                </a:cxn>
              </a:cxnLst>
              <a:rect l="0" t="0" r="r" b="b"/>
              <a:pathLst>
                <a:path w="178" h="720">
                  <a:moveTo>
                    <a:pt x="0" y="0"/>
                  </a:moveTo>
                  <a:lnTo>
                    <a:pt x="50" y="44"/>
                  </a:lnTo>
                  <a:lnTo>
                    <a:pt x="94" y="94"/>
                  </a:lnTo>
                  <a:lnTo>
                    <a:pt x="128" y="148"/>
                  </a:lnTo>
                  <a:lnTo>
                    <a:pt x="152" y="206"/>
                  </a:lnTo>
                  <a:lnTo>
                    <a:pt x="170" y="266"/>
                  </a:lnTo>
                  <a:lnTo>
                    <a:pt x="178" y="328"/>
                  </a:lnTo>
                  <a:lnTo>
                    <a:pt x="178" y="392"/>
                  </a:lnTo>
                  <a:lnTo>
                    <a:pt x="170" y="454"/>
                  </a:lnTo>
                  <a:lnTo>
                    <a:pt x="152" y="516"/>
                  </a:lnTo>
                  <a:lnTo>
                    <a:pt x="126" y="574"/>
                  </a:lnTo>
                  <a:lnTo>
                    <a:pt x="90" y="630"/>
                  </a:lnTo>
                  <a:lnTo>
                    <a:pt x="48" y="678"/>
                  </a:lnTo>
                  <a:lnTo>
                    <a:pt x="0" y="72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Freeform 9"/>
            <p:cNvSpPr>
              <a:spLocks/>
            </p:cNvSpPr>
            <p:nvPr/>
          </p:nvSpPr>
          <p:spPr bwMode="auto">
            <a:xfrm>
              <a:off x="2760" y="2824"/>
              <a:ext cx="72" cy="5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70"/>
                </a:cxn>
                <a:cxn ang="0">
                  <a:pos x="54" y="142"/>
                </a:cxn>
                <a:cxn ang="0">
                  <a:pos x="68" y="214"/>
                </a:cxn>
                <a:cxn ang="0">
                  <a:pos x="72" y="288"/>
                </a:cxn>
                <a:cxn ang="0">
                  <a:pos x="68" y="362"/>
                </a:cxn>
                <a:cxn ang="0">
                  <a:pos x="54" y="436"/>
                </a:cxn>
                <a:cxn ang="0">
                  <a:pos x="32" y="508"/>
                </a:cxn>
                <a:cxn ang="0">
                  <a:pos x="0" y="576"/>
                </a:cxn>
              </a:cxnLst>
              <a:rect l="0" t="0" r="r" b="b"/>
              <a:pathLst>
                <a:path w="72" h="576">
                  <a:moveTo>
                    <a:pt x="0" y="0"/>
                  </a:moveTo>
                  <a:lnTo>
                    <a:pt x="32" y="70"/>
                  </a:lnTo>
                  <a:lnTo>
                    <a:pt x="54" y="142"/>
                  </a:lnTo>
                  <a:lnTo>
                    <a:pt x="68" y="214"/>
                  </a:lnTo>
                  <a:lnTo>
                    <a:pt x="72" y="288"/>
                  </a:lnTo>
                  <a:lnTo>
                    <a:pt x="68" y="362"/>
                  </a:lnTo>
                  <a:lnTo>
                    <a:pt x="54" y="436"/>
                  </a:lnTo>
                  <a:lnTo>
                    <a:pt x="32" y="508"/>
                  </a:lnTo>
                  <a:lnTo>
                    <a:pt x="0" y="576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8" name="Freeform 10"/>
            <p:cNvSpPr>
              <a:spLocks/>
            </p:cNvSpPr>
            <p:nvPr/>
          </p:nvSpPr>
          <p:spPr bwMode="auto">
            <a:xfrm>
              <a:off x="2616" y="2820"/>
              <a:ext cx="148" cy="580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104" y="38"/>
                </a:cxn>
                <a:cxn ang="0">
                  <a:pos x="68" y="82"/>
                </a:cxn>
                <a:cxn ang="0">
                  <a:pos x="38" y="130"/>
                </a:cxn>
                <a:cxn ang="0">
                  <a:pos x="18" y="182"/>
                </a:cxn>
                <a:cxn ang="0">
                  <a:pos x="4" y="236"/>
                </a:cxn>
                <a:cxn ang="0">
                  <a:pos x="0" y="290"/>
                </a:cxn>
                <a:cxn ang="0">
                  <a:pos x="4" y="346"/>
                </a:cxn>
                <a:cxn ang="0">
                  <a:pos x="16" y="400"/>
                </a:cxn>
                <a:cxn ang="0">
                  <a:pos x="38" y="454"/>
                </a:cxn>
                <a:cxn ang="0">
                  <a:pos x="68" y="504"/>
                </a:cxn>
                <a:cxn ang="0">
                  <a:pos x="102" y="544"/>
                </a:cxn>
                <a:cxn ang="0">
                  <a:pos x="144" y="580"/>
                </a:cxn>
              </a:cxnLst>
              <a:rect l="0" t="0" r="r" b="b"/>
              <a:pathLst>
                <a:path w="148" h="580">
                  <a:moveTo>
                    <a:pt x="148" y="0"/>
                  </a:moveTo>
                  <a:lnTo>
                    <a:pt x="104" y="38"/>
                  </a:lnTo>
                  <a:lnTo>
                    <a:pt x="68" y="82"/>
                  </a:lnTo>
                  <a:lnTo>
                    <a:pt x="38" y="130"/>
                  </a:lnTo>
                  <a:lnTo>
                    <a:pt x="18" y="182"/>
                  </a:lnTo>
                  <a:lnTo>
                    <a:pt x="4" y="236"/>
                  </a:lnTo>
                  <a:lnTo>
                    <a:pt x="0" y="290"/>
                  </a:lnTo>
                  <a:lnTo>
                    <a:pt x="4" y="346"/>
                  </a:lnTo>
                  <a:lnTo>
                    <a:pt x="16" y="400"/>
                  </a:lnTo>
                  <a:lnTo>
                    <a:pt x="38" y="454"/>
                  </a:lnTo>
                  <a:lnTo>
                    <a:pt x="68" y="504"/>
                  </a:lnTo>
                  <a:lnTo>
                    <a:pt x="102" y="544"/>
                  </a:lnTo>
                  <a:lnTo>
                    <a:pt x="144" y="58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Freeform 11"/>
            <p:cNvSpPr>
              <a:spLocks/>
            </p:cNvSpPr>
            <p:nvPr/>
          </p:nvSpPr>
          <p:spPr bwMode="auto">
            <a:xfrm>
              <a:off x="1668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0" name="Freeform 12"/>
            <p:cNvSpPr>
              <a:spLocks/>
            </p:cNvSpPr>
            <p:nvPr/>
          </p:nvSpPr>
          <p:spPr bwMode="auto">
            <a:xfrm>
              <a:off x="1668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Freeform 13"/>
            <p:cNvSpPr>
              <a:spLocks/>
            </p:cNvSpPr>
            <p:nvPr/>
          </p:nvSpPr>
          <p:spPr bwMode="auto">
            <a:xfrm>
              <a:off x="2892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2" name="Freeform 14"/>
            <p:cNvSpPr>
              <a:spLocks/>
            </p:cNvSpPr>
            <p:nvPr/>
          </p:nvSpPr>
          <p:spPr bwMode="auto">
            <a:xfrm>
              <a:off x="2892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Freeform 15"/>
            <p:cNvSpPr>
              <a:spLocks/>
            </p:cNvSpPr>
            <p:nvPr/>
          </p:nvSpPr>
          <p:spPr bwMode="auto">
            <a:xfrm>
              <a:off x="3828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4" name="Freeform 16"/>
            <p:cNvSpPr>
              <a:spLocks/>
            </p:cNvSpPr>
            <p:nvPr/>
          </p:nvSpPr>
          <p:spPr bwMode="auto">
            <a:xfrm>
              <a:off x="3828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Freeform 17"/>
            <p:cNvSpPr>
              <a:spLocks/>
            </p:cNvSpPr>
            <p:nvPr/>
          </p:nvSpPr>
          <p:spPr bwMode="auto">
            <a:xfrm>
              <a:off x="2930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8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2" y="16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8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6" name="Freeform 18"/>
            <p:cNvSpPr>
              <a:spLocks/>
            </p:cNvSpPr>
            <p:nvPr/>
          </p:nvSpPr>
          <p:spPr bwMode="auto">
            <a:xfrm>
              <a:off x="2930" y="3100"/>
              <a:ext cx="24" cy="24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8" y="24"/>
                </a:cxn>
                <a:cxn ang="0">
                  <a:pos x="12" y="24"/>
                </a:cxn>
                <a:cxn ang="0">
                  <a:pos x="8" y="24"/>
                </a:cxn>
                <a:cxn ang="0">
                  <a:pos x="4" y="20"/>
                </a:cxn>
                <a:cxn ang="0">
                  <a:pos x="2" y="16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4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8" y="0"/>
                </a:cxn>
                <a:cxn ang="0">
                  <a:pos x="20" y="4"/>
                </a:cxn>
                <a:cxn ang="0">
                  <a:pos x="24" y="8"/>
                </a:cxn>
                <a:cxn ang="0">
                  <a:pos x="24" y="12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>
              <a:off x="1680" y="3112"/>
              <a:ext cx="216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Line 20"/>
            <p:cNvSpPr>
              <a:spLocks noChangeShapeType="1"/>
            </p:cNvSpPr>
            <p:nvPr/>
          </p:nvSpPr>
          <p:spPr bwMode="auto">
            <a:xfrm>
              <a:off x="1680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9" name="Line 21"/>
            <p:cNvSpPr>
              <a:spLocks noChangeShapeType="1"/>
            </p:cNvSpPr>
            <p:nvPr/>
          </p:nvSpPr>
          <p:spPr bwMode="auto">
            <a:xfrm>
              <a:off x="2904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840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Line 23"/>
            <p:cNvSpPr>
              <a:spLocks noChangeShapeType="1"/>
            </p:cNvSpPr>
            <p:nvPr/>
          </p:nvSpPr>
          <p:spPr bwMode="auto">
            <a:xfrm>
              <a:off x="2944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1692" y="4084"/>
              <a:ext cx="120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Freeform 25"/>
            <p:cNvSpPr>
              <a:spLocks/>
            </p:cNvSpPr>
            <p:nvPr/>
          </p:nvSpPr>
          <p:spPr bwMode="auto">
            <a:xfrm>
              <a:off x="1692" y="4070"/>
              <a:ext cx="58" cy="28"/>
            </a:xfrm>
            <a:custGeom>
              <a:avLst/>
              <a:gdLst/>
              <a:ahLst/>
              <a:cxnLst>
                <a:cxn ang="0">
                  <a:pos x="58" y="28"/>
                </a:cxn>
                <a:cxn ang="0">
                  <a:pos x="0" y="14"/>
                </a:cxn>
                <a:cxn ang="0">
                  <a:pos x="58" y="0"/>
                </a:cxn>
              </a:cxnLst>
              <a:rect l="0" t="0" r="r" b="b"/>
              <a:pathLst>
                <a:path w="58" h="28">
                  <a:moveTo>
                    <a:pt x="58" y="28"/>
                  </a:moveTo>
                  <a:lnTo>
                    <a:pt x="0" y="14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Freeform 26"/>
            <p:cNvSpPr>
              <a:spLocks/>
            </p:cNvSpPr>
            <p:nvPr/>
          </p:nvSpPr>
          <p:spPr bwMode="auto">
            <a:xfrm>
              <a:off x="2834" y="4070"/>
              <a:ext cx="58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" y="14"/>
                </a:cxn>
                <a:cxn ang="0">
                  <a:pos x="0" y="28"/>
                </a:cxn>
              </a:cxnLst>
              <a:rect l="0" t="0" r="r" b="b"/>
              <a:pathLst>
                <a:path w="58" h="28">
                  <a:moveTo>
                    <a:pt x="0" y="0"/>
                  </a:moveTo>
                  <a:lnTo>
                    <a:pt x="58" y="14"/>
                  </a:lnTo>
                  <a:lnTo>
                    <a:pt x="0" y="2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>
              <a:off x="2952" y="4084"/>
              <a:ext cx="876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Freeform 28"/>
            <p:cNvSpPr>
              <a:spLocks/>
            </p:cNvSpPr>
            <p:nvPr/>
          </p:nvSpPr>
          <p:spPr bwMode="auto">
            <a:xfrm>
              <a:off x="2952" y="4070"/>
              <a:ext cx="58" cy="28"/>
            </a:xfrm>
            <a:custGeom>
              <a:avLst/>
              <a:gdLst/>
              <a:ahLst/>
              <a:cxnLst>
                <a:cxn ang="0">
                  <a:pos x="58" y="28"/>
                </a:cxn>
                <a:cxn ang="0">
                  <a:pos x="0" y="14"/>
                </a:cxn>
                <a:cxn ang="0">
                  <a:pos x="58" y="0"/>
                </a:cxn>
              </a:cxnLst>
              <a:rect l="0" t="0" r="r" b="b"/>
              <a:pathLst>
                <a:path w="58" h="28">
                  <a:moveTo>
                    <a:pt x="58" y="28"/>
                  </a:moveTo>
                  <a:lnTo>
                    <a:pt x="0" y="14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Freeform 29"/>
            <p:cNvSpPr>
              <a:spLocks/>
            </p:cNvSpPr>
            <p:nvPr/>
          </p:nvSpPr>
          <p:spPr bwMode="auto">
            <a:xfrm>
              <a:off x="3770" y="4070"/>
              <a:ext cx="58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" y="14"/>
                </a:cxn>
                <a:cxn ang="0">
                  <a:pos x="0" y="28"/>
                </a:cxn>
              </a:cxnLst>
              <a:rect l="0" t="0" r="r" b="b"/>
              <a:pathLst>
                <a:path w="58" h="28">
                  <a:moveTo>
                    <a:pt x="0" y="0"/>
                  </a:moveTo>
                  <a:lnTo>
                    <a:pt x="58" y="14"/>
                  </a:lnTo>
                  <a:lnTo>
                    <a:pt x="0" y="2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8" name="Line 30"/>
            <p:cNvSpPr>
              <a:spLocks noChangeShapeType="1"/>
            </p:cNvSpPr>
            <p:nvPr/>
          </p:nvSpPr>
          <p:spPr bwMode="auto">
            <a:xfrm>
              <a:off x="2688" y="2428"/>
              <a:ext cx="20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9" name="Freeform 31"/>
            <p:cNvSpPr>
              <a:spLocks/>
            </p:cNvSpPr>
            <p:nvPr/>
          </p:nvSpPr>
          <p:spPr bwMode="auto">
            <a:xfrm>
              <a:off x="2834" y="2414"/>
              <a:ext cx="58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" y="14"/>
                </a:cxn>
                <a:cxn ang="0">
                  <a:pos x="0" y="28"/>
                </a:cxn>
              </a:cxnLst>
              <a:rect l="0" t="0" r="r" b="b"/>
              <a:pathLst>
                <a:path w="58" h="28">
                  <a:moveTo>
                    <a:pt x="0" y="0"/>
                  </a:moveTo>
                  <a:lnTo>
                    <a:pt x="58" y="14"/>
                  </a:lnTo>
                  <a:lnTo>
                    <a:pt x="0" y="2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0" name="Line 32"/>
            <p:cNvSpPr>
              <a:spLocks noChangeShapeType="1"/>
            </p:cNvSpPr>
            <p:nvPr/>
          </p:nvSpPr>
          <p:spPr bwMode="auto">
            <a:xfrm>
              <a:off x="2960" y="2430"/>
              <a:ext cx="20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1" name="Freeform 33"/>
            <p:cNvSpPr>
              <a:spLocks/>
            </p:cNvSpPr>
            <p:nvPr/>
          </p:nvSpPr>
          <p:spPr bwMode="auto">
            <a:xfrm>
              <a:off x="2960" y="2416"/>
              <a:ext cx="56" cy="28"/>
            </a:xfrm>
            <a:custGeom>
              <a:avLst/>
              <a:gdLst/>
              <a:ahLst/>
              <a:cxnLst>
                <a:cxn ang="0">
                  <a:pos x="56" y="28"/>
                </a:cxn>
                <a:cxn ang="0">
                  <a:pos x="0" y="14"/>
                </a:cxn>
                <a:cxn ang="0">
                  <a:pos x="56" y="0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lnTo>
                    <a:pt x="0" y="14"/>
                  </a:lnTo>
                  <a:lnTo>
                    <a:pt x="56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2" name="Line 34"/>
            <p:cNvSpPr>
              <a:spLocks noChangeShapeType="1"/>
            </p:cNvSpPr>
            <p:nvPr/>
          </p:nvSpPr>
          <p:spPr bwMode="auto">
            <a:xfrm>
              <a:off x="2640" y="2730"/>
              <a:ext cx="54" cy="2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3" name="Line 35"/>
            <p:cNvSpPr>
              <a:spLocks noChangeShapeType="1"/>
            </p:cNvSpPr>
            <p:nvPr/>
          </p:nvSpPr>
          <p:spPr bwMode="auto">
            <a:xfrm>
              <a:off x="2694" y="2754"/>
              <a:ext cx="90" cy="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4" name="Line 36"/>
            <p:cNvSpPr>
              <a:spLocks noChangeShapeType="1"/>
            </p:cNvSpPr>
            <p:nvPr/>
          </p:nvSpPr>
          <p:spPr bwMode="auto">
            <a:xfrm>
              <a:off x="2784" y="2792"/>
              <a:ext cx="16" cy="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5" name="Line 37"/>
            <p:cNvSpPr>
              <a:spLocks noChangeShapeType="1"/>
            </p:cNvSpPr>
            <p:nvPr/>
          </p:nvSpPr>
          <p:spPr bwMode="auto">
            <a:xfrm>
              <a:off x="2800" y="2800"/>
              <a:ext cx="80" cy="26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6" name="Freeform 38"/>
            <p:cNvSpPr>
              <a:spLocks/>
            </p:cNvSpPr>
            <p:nvPr/>
          </p:nvSpPr>
          <p:spPr bwMode="auto">
            <a:xfrm>
              <a:off x="2850" y="3010"/>
              <a:ext cx="30" cy="5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0" y="58"/>
                </a:cxn>
                <a:cxn ang="0">
                  <a:pos x="0" y="8"/>
                </a:cxn>
              </a:cxnLst>
              <a:rect l="0" t="0" r="r" b="b"/>
              <a:pathLst>
                <a:path w="30" h="58">
                  <a:moveTo>
                    <a:pt x="26" y="0"/>
                  </a:moveTo>
                  <a:lnTo>
                    <a:pt x="30" y="58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7" name="Line 39"/>
            <p:cNvSpPr>
              <a:spLocks noChangeShapeType="1"/>
            </p:cNvSpPr>
            <p:nvPr/>
          </p:nvSpPr>
          <p:spPr bwMode="auto">
            <a:xfrm flipH="1">
              <a:off x="2984" y="2980"/>
              <a:ext cx="114" cy="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8" name="Freeform 40"/>
            <p:cNvSpPr>
              <a:spLocks/>
            </p:cNvSpPr>
            <p:nvPr/>
          </p:nvSpPr>
          <p:spPr bwMode="auto">
            <a:xfrm>
              <a:off x="2982" y="3030"/>
              <a:ext cx="54" cy="48"/>
            </a:xfrm>
            <a:custGeom>
              <a:avLst/>
              <a:gdLst/>
              <a:ahLst/>
              <a:cxnLst>
                <a:cxn ang="0">
                  <a:pos x="54" y="22"/>
                </a:cxn>
                <a:cxn ang="0">
                  <a:pos x="0" y="48"/>
                </a:cxn>
                <a:cxn ang="0">
                  <a:pos x="34" y="0"/>
                </a:cxn>
              </a:cxnLst>
              <a:rect l="0" t="0" r="r" b="b"/>
              <a:pathLst>
                <a:path w="54" h="48">
                  <a:moveTo>
                    <a:pt x="54" y="22"/>
                  </a:moveTo>
                  <a:lnTo>
                    <a:pt x="0" y="48"/>
                  </a:lnTo>
                  <a:lnTo>
                    <a:pt x="34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49" name="Freeform 41"/>
            <p:cNvSpPr>
              <a:spLocks/>
            </p:cNvSpPr>
            <p:nvPr/>
          </p:nvSpPr>
          <p:spPr bwMode="auto">
            <a:xfrm>
              <a:off x="2114" y="3962"/>
              <a:ext cx="64" cy="98"/>
            </a:xfrm>
            <a:custGeom>
              <a:avLst/>
              <a:gdLst/>
              <a:ahLst/>
              <a:cxnLst>
                <a:cxn ang="0">
                  <a:pos x="48" y="98"/>
                </a:cxn>
                <a:cxn ang="0">
                  <a:pos x="0" y="98"/>
                </a:cxn>
                <a:cxn ang="0">
                  <a:pos x="0" y="96"/>
                </a:cxn>
                <a:cxn ang="0">
                  <a:pos x="22" y="76"/>
                </a:cxn>
                <a:cxn ang="0">
                  <a:pos x="36" y="60"/>
                </a:cxn>
                <a:cxn ang="0">
                  <a:pos x="48" y="46"/>
                </a:cxn>
                <a:cxn ang="0">
                  <a:pos x="52" y="38"/>
                </a:cxn>
                <a:cxn ang="0">
                  <a:pos x="52" y="28"/>
                </a:cxn>
                <a:cxn ang="0">
                  <a:pos x="52" y="22"/>
                </a:cxn>
                <a:cxn ang="0">
                  <a:pos x="48" y="16"/>
                </a:cxn>
                <a:cxn ang="0">
                  <a:pos x="42" y="12"/>
                </a:cxn>
                <a:cxn ang="0">
                  <a:pos x="36" y="12"/>
                </a:cxn>
                <a:cxn ang="0">
                  <a:pos x="30" y="12"/>
                </a:cxn>
                <a:cxn ang="0">
                  <a:pos x="24" y="16"/>
                </a:cxn>
                <a:cxn ang="0">
                  <a:pos x="20" y="20"/>
                </a:cxn>
                <a:cxn ang="0">
                  <a:pos x="16" y="20"/>
                </a:cxn>
                <a:cxn ang="0">
                  <a:pos x="22" y="12"/>
                </a:cxn>
                <a:cxn ang="0">
                  <a:pos x="28" y="6"/>
                </a:cxn>
                <a:cxn ang="0">
                  <a:pos x="34" y="2"/>
                </a:cxn>
                <a:cxn ang="0">
                  <a:pos x="42" y="0"/>
                </a:cxn>
                <a:cxn ang="0">
                  <a:pos x="48" y="2"/>
                </a:cxn>
                <a:cxn ang="0">
                  <a:pos x="54" y="4"/>
                </a:cxn>
                <a:cxn ang="0">
                  <a:pos x="58" y="8"/>
                </a:cxn>
                <a:cxn ang="0">
                  <a:pos x="62" y="12"/>
                </a:cxn>
                <a:cxn ang="0">
                  <a:pos x="64" y="16"/>
                </a:cxn>
                <a:cxn ang="0">
                  <a:pos x="64" y="22"/>
                </a:cxn>
                <a:cxn ang="0">
                  <a:pos x="64" y="28"/>
                </a:cxn>
                <a:cxn ang="0">
                  <a:pos x="62" y="34"/>
                </a:cxn>
                <a:cxn ang="0">
                  <a:pos x="58" y="42"/>
                </a:cxn>
                <a:cxn ang="0">
                  <a:pos x="50" y="52"/>
                </a:cxn>
                <a:cxn ang="0">
                  <a:pos x="34" y="68"/>
                </a:cxn>
                <a:cxn ang="0">
                  <a:pos x="14" y="88"/>
                </a:cxn>
                <a:cxn ang="0">
                  <a:pos x="38" y="88"/>
                </a:cxn>
                <a:cxn ang="0">
                  <a:pos x="42" y="88"/>
                </a:cxn>
                <a:cxn ang="0">
                  <a:pos x="48" y="86"/>
                </a:cxn>
                <a:cxn ang="0">
                  <a:pos x="50" y="82"/>
                </a:cxn>
                <a:cxn ang="0">
                  <a:pos x="52" y="78"/>
                </a:cxn>
                <a:cxn ang="0">
                  <a:pos x="56" y="78"/>
                </a:cxn>
                <a:cxn ang="0">
                  <a:pos x="48" y="98"/>
                </a:cxn>
              </a:cxnLst>
              <a:rect l="0" t="0" r="r" b="b"/>
              <a:pathLst>
                <a:path w="64" h="98">
                  <a:moveTo>
                    <a:pt x="48" y="98"/>
                  </a:moveTo>
                  <a:lnTo>
                    <a:pt x="0" y="98"/>
                  </a:lnTo>
                  <a:lnTo>
                    <a:pt x="0" y="96"/>
                  </a:lnTo>
                  <a:lnTo>
                    <a:pt x="22" y="76"/>
                  </a:lnTo>
                  <a:lnTo>
                    <a:pt x="36" y="60"/>
                  </a:lnTo>
                  <a:lnTo>
                    <a:pt x="48" y="46"/>
                  </a:lnTo>
                  <a:lnTo>
                    <a:pt x="52" y="38"/>
                  </a:lnTo>
                  <a:lnTo>
                    <a:pt x="52" y="28"/>
                  </a:lnTo>
                  <a:lnTo>
                    <a:pt x="52" y="22"/>
                  </a:lnTo>
                  <a:lnTo>
                    <a:pt x="48" y="1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6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22" y="12"/>
                  </a:lnTo>
                  <a:lnTo>
                    <a:pt x="28" y="6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4"/>
                  </a:lnTo>
                  <a:lnTo>
                    <a:pt x="58" y="8"/>
                  </a:lnTo>
                  <a:lnTo>
                    <a:pt x="62" y="12"/>
                  </a:lnTo>
                  <a:lnTo>
                    <a:pt x="64" y="16"/>
                  </a:lnTo>
                  <a:lnTo>
                    <a:pt x="64" y="22"/>
                  </a:lnTo>
                  <a:lnTo>
                    <a:pt x="64" y="28"/>
                  </a:lnTo>
                  <a:lnTo>
                    <a:pt x="62" y="34"/>
                  </a:lnTo>
                  <a:lnTo>
                    <a:pt x="58" y="42"/>
                  </a:lnTo>
                  <a:lnTo>
                    <a:pt x="50" y="52"/>
                  </a:lnTo>
                  <a:lnTo>
                    <a:pt x="34" y="68"/>
                  </a:lnTo>
                  <a:lnTo>
                    <a:pt x="14" y="88"/>
                  </a:lnTo>
                  <a:lnTo>
                    <a:pt x="38" y="88"/>
                  </a:lnTo>
                  <a:lnTo>
                    <a:pt x="42" y="88"/>
                  </a:lnTo>
                  <a:lnTo>
                    <a:pt x="48" y="86"/>
                  </a:lnTo>
                  <a:lnTo>
                    <a:pt x="50" y="82"/>
                  </a:lnTo>
                  <a:lnTo>
                    <a:pt x="52" y="78"/>
                  </a:lnTo>
                  <a:lnTo>
                    <a:pt x="56" y="78"/>
                  </a:lnTo>
                  <a:lnTo>
                    <a:pt x="48" y="9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0" name="Freeform 42"/>
            <p:cNvSpPr>
              <a:spLocks noEditPoints="1"/>
            </p:cNvSpPr>
            <p:nvPr/>
          </p:nvSpPr>
          <p:spPr bwMode="auto">
            <a:xfrm>
              <a:off x="2192" y="3962"/>
              <a:ext cx="62" cy="1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6" y="2"/>
                </a:cxn>
                <a:cxn ang="0">
                  <a:pos x="52" y="4"/>
                </a:cxn>
                <a:cxn ang="0">
                  <a:pos x="56" y="8"/>
                </a:cxn>
                <a:cxn ang="0">
                  <a:pos x="58" y="14"/>
                </a:cxn>
                <a:cxn ang="0">
                  <a:pos x="60" y="22"/>
                </a:cxn>
                <a:cxn ang="0">
                  <a:pos x="62" y="32"/>
                </a:cxn>
                <a:cxn ang="0">
                  <a:pos x="60" y="46"/>
                </a:cxn>
                <a:cxn ang="0">
                  <a:pos x="58" y="60"/>
                </a:cxn>
                <a:cxn ang="0">
                  <a:pos x="52" y="74"/>
                </a:cxn>
                <a:cxn ang="0">
                  <a:pos x="44" y="86"/>
                </a:cxn>
                <a:cxn ang="0">
                  <a:pos x="38" y="92"/>
                </a:cxn>
                <a:cxn ang="0">
                  <a:pos x="30" y="98"/>
                </a:cxn>
                <a:cxn ang="0">
                  <a:pos x="26" y="100"/>
                </a:cxn>
                <a:cxn ang="0">
                  <a:pos x="22" y="100"/>
                </a:cxn>
                <a:cxn ang="0">
                  <a:pos x="16" y="100"/>
                </a:cxn>
                <a:cxn ang="0">
                  <a:pos x="10" y="96"/>
                </a:cxn>
                <a:cxn ang="0">
                  <a:pos x="6" y="92"/>
                </a:cxn>
                <a:cxn ang="0">
                  <a:pos x="2" y="86"/>
                </a:cxn>
                <a:cxn ang="0">
                  <a:pos x="0" y="78"/>
                </a:cxn>
                <a:cxn ang="0">
                  <a:pos x="0" y="68"/>
                </a:cxn>
                <a:cxn ang="0">
                  <a:pos x="2" y="52"/>
                </a:cxn>
                <a:cxn ang="0">
                  <a:pos x="6" y="36"/>
                </a:cxn>
                <a:cxn ang="0">
                  <a:pos x="12" y="24"/>
                </a:cxn>
                <a:cxn ang="0">
                  <a:pos x="18" y="16"/>
                </a:cxn>
                <a:cxn ang="0">
                  <a:pos x="24" y="8"/>
                </a:cxn>
                <a:cxn ang="0">
                  <a:pos x="30" y="4"/>
                </a:cxn>
                <a:cxn ang="0">
                  <a:pos x="34" y="2"/>
                </a:cxn>
                <a:cxn ang="0">
                  <a:pos x="40" y="0"/>
                </a:cxn>
                <a:cxn ang="0">
                  <a:pos x="40" y="4"/>
                </a:cxn>
                <a:cxn ang="0">
                  <a:pos x="36" y="4"/>
                </a:cxn>
                <a:cxn ang="0">
                  <a:pos x="32" y="8"/>
                </a:cxn>
                <a:cxn ang="0">
                  <a:pos x="28" y="12"/>
                </a:cxn>
                <a:cxn ang="0">
                  <a:pos x="24" y="20"/>
                </a:cxn>
                <a:cxn ang="0">
                  <a:pos x="20" y="32"/>
                </a:cxn>
                <a:cxn ang="0">
                  <a:pos x="16" y="46"/>
                </a:cxn>
                <a:cxn ang="0">
                  <a:pos x="12" y="66"/>
                </a:cxn>
                <a:cxn ang="0">
                  <a:pos x="10" y="82"/>
                </a:cxn>
                <a:cxn ang="0">
                  <a:pos x="12" y="88"/>
                </a:cxn>
                <a:cxn ang="0">
                  <a:pos x="14" y="94"/>
                </a:cxn>
                <a:cxn ang="0">
                  <a:pos x="18" y="96"/>
                </a:cxn>
                <a:cxn ang="0">
                  <a:pos x="22" y="96"/>
                </a:cxn>
                <a:cxn ang="0">
                  <a:pos x="26" y="96"/>
                </a:cxn>
                <a:cxn ang="0">
                  <a:pos x="28" y="94"/>
                </a:cxn>
                <a:cxn ang="0">
                  <a:pos x="34" y="88"/>
                </a:cxn>
                <a:cxn ang="0">
                  <a:pos x="38" y="80"/>
                </a:cxn>
                <a:cxn ang="0">
                  <a:pos x="42" y="68"/>
                </a:cxn>
                <a:cxn ang="0">
                  <a:pos x="48" y="40"/>
                </a:cxn>
                <a:cxn ang="0">
                  <a:pos x="52" y="20"/>
                </a:cxn>
                <a:cxn ang="0">
                  <a:pos x="50" y="12"/>
                </a:cxn>
                <a:cxn ang="0">
                  <a:pos x="48" y="8"/>
                </a:cxn>
                <a:cxn ang="0">
                  <a:pos x="44" y="4"/>
                </a:cxn>
                <a:cxn ang="0">
                  <a:pos x="40" y="4"/>
                </a:cxn>
              </a:cxnLst>
              <a:rect l="0" t="0" r="r" b="b"/>
              <a:pathLst>
                <a:path w="62" h="100">
                  <a:moveTo>
                    <a:pt x="40" y="0"/>
                  </a:moveTo>
                  <a:lnTo>
                    <a:pt x="46" y="2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8" y="14"/>
                  </a:lnTo>
                  <a:lnTo>
                    <a:pt x="60" y="22"/>
                  </a:lnTo>
                  <a:lnTo>
                    <a:pt x="62" y="32"/>
                  </a:lnTo>
                  <a:lnTo>
                    <a:pt x="60" y="46"/>
                  </a:lnTo>
                  <a:lnTo>
                    <a:pt x="58" y="60"/>
                  </a:lnTo>
                  <a:lnTo>
                    <a:pt x="52" y="74"/>
                  </a:lnTo>
                  <a:lnTo>
                    <a:pt x="44" y="86"/>
                  </a:lnTo>
                  <a:lnTo>
                    <a:pt x="38" y="92"/>
                  </a:lnTo>
                  <a:lnTo>
                    <a:pt x="30" y="98"/>
                  </a:lnTo>
                  <a:lnTo>
                    <a:pt x="26" y="100"/>
                  </a:lnTo>
                  <a:lnTo>
                    <a:pt x="22" y="100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6" y="92"/>
                  </a:lnTo>
                  <a:lnTo>
                    <a:pt x="2" y="86"/>
                  </a:lnTo>
                  <a:lnTo>
                    <a:pt x="0" y="78"/>
                  </a:lnTo>
                  <a:lnTo>
                    <a:pt x="0" y="68"/>
                  </a:lnTo>
                  <a:lnTo>
                    <a:pt x="2" y="52"/>
                  </a:lnTo>
                  <a:lnTo>
                    <a:pt x="6" y="36"/>
                  </a:lnTo>
                  <a:lnTo>
                    <a:pt x="12" y="24"/>
                  </a:lnTo>
                  <a:lnTo>
                    <a:pt x="18" y="16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40" y="0"/>
                  </a:lnTo>
                  <a:close/>
                  <a:moveTo>
                    <a:pt x="40" y="4"/>
                  </a:moveTo>
                  <a:lnTo>
                    <a:pt x="36" y="4"/>
                  </a:lnTo>
                  <a:lnTo>
                    <a:pt x="32" y="8"/>
                  </a:lnTo>
                  <a:lnTo>
                    <a:pt x="28" y="12"/>
                  </a:lnTo>
                  <a:lnTo>
                    <a:pt x="24" y="20"/>
                  </a:lnTo>
                  <a:lnTo>
                    <a:pt x="20" y="32"/>
                  </a:lnTo>
                  <a:lnTo>
                    <a:pt x="16" y="46"/>
                  </a:lnTo>
                  <a:lnTo>
                    <a:pt x="12" y="6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4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34" y="88"/>
                  </a:lnTo>
                  <a:lnTo>
                    <a:pt x="38" y="80"/>
                  </a:lnTo>
                  <a:lnTo>
                    <a:pt x="42" y="68"/>
                  </a:lnTo>
                  <a:lnTo>
                    <a:pt x="48" y="40"/>
                  </a:lnTo>
                  <a:lnTo>
                    <a:pt x="52" y="20"/>
                  </a:lnTo>
                  <a:lnTo>
                    <a:pt x="50" y="12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1" name="Freeform 43"/>
            <p:cNvSpPr>
              <a:spLocks/>
            </p:cNvSpPr>
            <p:nvPr/>
          </p:nvSpPr>
          <p:spPr bwMode="auto">
            <a:xfrm>
              <a:off x="2258" y="3996"/>
              <a:ext cx="96" cy="66"/>
            </a:xfrm>
            <a:custGeom>
              <a:avLst/>
              <a:gdLst/>
              <a:ahLst/>
              <a:cxnLst>
                <a:cxn ang="0">
                  <a:pos x="20" y="32"/>
                </a:cxn>
                <a:cxn ang="0">
                  <a:pos x="30" y="16"/>
                </a:cxn>
                <a:cxn ang="0">
                  <a:pos x="44" y="2"/>
                </a:cxn>
                <a:cxn ang="0">
                  <a:pos x="52" y="0"/>
                </a:cxn>
                <a:cxn ang="0">
                  <a:pos x="58" y="2"/>
                </a:cxn>
                <a:cxn ang="0">
                  <a:pos x="60" y="8"/>
                </a:cxn>
                <a:cxn ang="0">
                  <a:pos x="58" y="18"/>
                </a:cxn>
                <a:cxn ang="0">
                  <a:pos x="60" y="22"/>
                </a:cxn>
                <a:cxn ang="0">
                  <a:pos x="76" y="4"/>
                </a:cxn>
                <a:cxn ang="0">
                  <a:pos x="88" y="0"/>
                </a:cxn>
                <a:cxn ang="0">
                  <a:pos x="92" y="2"/>
                </a:cxn>
                <a:cxn ang="0">
                  <a:pos x="96" y="10"/>
                </a:cxn>
                <a:cxn ang="0">
                  <a:pos x="94" y="18"/>
                </a:cxn>
                <a:cxn ang="0">
                  <a:pos x="84" y="52"/>
                </a:cxn>
                <a:cxn ang="0">
                  <a:pos x="82" y="56"/>
                </a:cxn>
                <a:cxn ang="0">
                  <a:pos x="82" y="58"/>
                </a:cxn>
                <a:cxn ang="0">
                  <a:pos x="84" y="58"/>
                </a:cxn>
                <a:cxn ang="0">
                  <a:pos x="86" y="56"/>
                </a:cxn>
                <a:cxn ang="0">
                  <a:pos x="92" y="48"/>
                </a:cxn>
                <a:cxn ang="0">
                  <a:pos x="92" y="54"/>
                </a:cxn>
                <a:cxn ang="0">
                  <a:pos x="84" y="62"/>
                </a:cxn>
                <a:cxn ang="0">
                  <a:pos x="78" y="66"/>
                </a:cxn>
                <a:cxn ang="0">
                  <a:pos x="74" y="66"/>
                </a:cxn>
                <a:cxn ang="0">
                  <a:pos x="70" y="62"/>
                </a:cxn>
                <a:cxn ang="0">
                  <a:pos x="70" y="58"/>
                </a:cxn>
                <a:cxn ang="0">
                  <a:pos x="74" y="46"/>
                </a:cxn>
                <a:cxn ang="0">
                  <a:pos x="82" y="20"/>
                </a:cxn>
                <a:cxn ang="0">
                  <a:pos x="84" y="16"/>
                </a:cxn>
                <a:cxn ang="0">
                  <a:pos x="84" y="12"/>
                </a:cxn>
                <a:cxn ang="0">
                  <a:pos x="82" y="10"/>
                </a:cxn>
                <a:cxn ang="0">
                  <a:pos x="80" y="8"/>
                </a:cxn>
                <a:cxn ang="0">
                  <a:pos x="74" y="12"/>
                </a:cxn>
                <a:cxn ang="0">
                  <a:pos x="62" y="28"/>
                </a:cxn>
                <a:cxn ang="0">
                  <a:pos x="50" y="50"/>
                </a:cxn>
                <a:cxn ang="0">
                  <a:pos x="34" y="64"/>
                </a:cxn>
                <a:cxn ang="0">
                  <a:pos x="48" y="16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2" y="10"/>
                </a:cxn>
                <a:cxn ang="0">
                  <a:pos x="38" y="14"/>
                </a:cxn>
                <a:cxn ang="0">
                  <a:pos x="30" y="22"/>
                </a:cxn>
                <a:cxn ang="0">
                  <a:pos x="20" y="40"/>
                </a:cxn>
                <a:cxn ang="0">
                  <a:pos x="16" y="48"/>
                </a:cxn>
                <a:cxn ang="0">
                  <a:pos x="10" y="64"/>
                </a:cxn>
                <a:cxn ang="0">
                  <a:pos x="14" y="18"/>
                </a:cxn>
                <a:cxn ang="0">
                  <a:pos x="16" y="10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6" y="2"/>
                </a:cxn>
              </a:cxnLst>
              <a:rect l="0" t="0" r="r" b="b"/>
              <a:pathLst>
                <a:path w="96" h="66">
                  <a:moveTo>
                    <a:pt x="28" y="0"/>
                  </a:moveTo>
                  <a:lnTo>
                    <a:pt x="20" y="32"/>
                  </a:lnTo>
                  <a:lnTo>
                    <a:pt x="26" y="22"/>
                  </a:lnTo>
                  <a:lnTo>
                    <a:pt x="30" y="16"/>
                  </a:lnTo>
                  <a:lnTo>
                    <a:pt x="36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60" y="12"/>
                  </a:lnTo>
                  <a:lnTo>
                    <a:pt x="58" y="18"/>
                  </a:lnTo>
                  <a:lnTo>
                    <a:pt x="52" y="36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6"/>
                  </a:lnTo>
                  <a:lnTo>
                    <a:pt x="96" y="10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86" y="46"/>
                  </a:lnTo>
                  <a:lnTo>
                    <a:pt x="84" y="52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90" y="54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4"/>
                  </a:lnTo>
                  <a:lnTo>
                    <a:pt x="88" y="58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72" y="52"/>
                  </a:lnTo>
                  <a:lnTo>
                    <a:pt x="74" y="46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2" y="16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8" y="18"/>
                  </a:lnTo>
                  <a:lnTo>
                    <a:pt x="62" y="28"/>
                  </a:lnTo>
                  <a:lnTo>
                    <a:pt x="54" y="38"/>
                  </a:lnTo>
                  <a:lnTo>
                    <a:pt x="50" y="50"/>
                  </a:lnTo>
                  <a:lnTo>
                    <a:pt x="44" y="64"/>
                  </a:lnTo>
                  <a:lnTo>
                    <a:pt x="34" y="64"/>
                  </a:lnTo>
                  <a:lnTo>
                    <a:pt x="46" y="22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14"/>
                  </a:lnTo>
                  <a:lnTo>
                    <a:pt x="34" y="18"/>
                  </a:lnTo>
                  <a:lnTo>
                    <a:pt x="30" y="2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8" y="42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4" y="18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2" name="Freeform 44"/>
            <p:cNvSpPr>
              <a:spLocks/>
            </p:cNvSpPr>
            <p:nvPr/>
          </p:nvSpPr>
          <p:spPr bwMode="auto">
            <a:xfrm>
              <a:off x="2362" y="3996"/>
              <a:ext cx="94" cy="66"/>
            </a:xfrm>
            <a:custGeom>
              <a:avLst/>
              <a:gdLst/>
              <a:ahLst/>
              <a:cxnLst>
                <a:cxn ang="0">
                  <a:pos x="20" y="32"/>
                </a:cxn>
                <a:cxn ang="0">
                  <a:pos x="30" y="16"/>
                </a:cxn>
                <a:cxn ang="0">
                  <a:pos x="42" y="2"/>
                </a:cxn>
                <a:cxn ang="0">
                  <a:pos x="50" y="0"/>
                </a:cxn>
                <a:cxn ang="0">
                  <a:pos x="56" y="2"/>
                </a:cxn>
                <a:cxn ang="0">
                  <a:pos x="60" y="8"/>
                </a:cxn>
                <a:cxn ang="0">
                  <a:pos x="58" y="18"/>
                </a:cxn>
                <a:cxn ang="0">
                  <a:pos x="60" y="22"/>
                </a:cxn>
                <a:cxn ang="0">
                  <a:pos x="76" y="4"/>
                </a:cxn>
                <a:cxn ang="0">
                  <a:pos x="86" y="0"/>
                </a:cxn>
                <a:cxn ang="0">
                  <a:pos x="92" y="2"/>
                </a:cxn>
                <a:cxn ang="0">
                  <a:pos x="94" y="10"/>
                </a:cxn>
                <a:cxn ang="0">
                  <a:pos x="94" y="18"/>
                </a:cxn>
                <a:cxn ang="0">
                  <a:pos x="82" y="52"/>
                </a:cxn>
                <a:cxn ang="0">
                  <a:pos x="82" y="56"/>
                </a:cxn>
                <a:cxn ang="0">
                  <a:pos x="82" y="58"/>
                </a:cxn>
                <a:cxn ang="0">
                  <a:pos x="84" y="58"/>
                </a:cxn>
                <a:cxn ang="0">
                  <a:pos x="86" y="56"/>
                </a:cxn>
                <a:cxn ang="0">
                  <a:pos x="92" y="48"/>
                </a:cxn>
                <a:cxn ang="0">
                  <a:pos x="92" y="54"/>
                </a:cxn>
                <a:cxn ang="0">
                  <a:pos x="84" y="62"/>
                </a:cxn>
                <a:cxn ang="0">
                  <a:pos x="78" y="66"/>
                </a:cxn>
                <a:cxn ang="0">
                  <a:pos x="74" y="66"/>
                </a:cxn>
                <a:cxn ang="0">
                  <a:pos x="70" y="62"/>
                </a:cxn>
                <a:cxn ang="0">
                  <a:pos x="70" y="58"/>
                </a:cxn>
                <a:cxn ang="0">
                  <a:pos x="72" y="46"/>
                </a:cxn>
                <a:cxn ang="0">
                  <a:pos x="82" y="20"/>
                </a:cxn>
                <a:cxn ang="0">
                  <a:pos x="82" y="16"/>
                </a:cxn>
                <a:cxn ang="0">
                  <a:pos x="84" y="12"/>
                </a:cxn>
                <a:cxn ang="0">
                  <a:pos x="82" y="10"/>
                </a:cxn>
                <a:cxn ang="0">
                  <a:pos x="80" y="8"/>
                </a:cxn>
                <a:cxn ang="0">
                  <a:pos x="74" y="12"/>
                </a:cxn>
                <a:cxn ang="0">
                  <a:pos x="60" y="28"/>
                </a:cxn>
                <a:cxn ang="0">
                  <a:pos x="48" y="50"/>
                </a:cxn>
                <a:cxn ang="0">
                  <a:pos x="32" y="64"/>
                </a:cxn>
                <a:cxn ang="0">
                  <a:pos x="46" y="16"/>
                </a:cxn>
                <a:cxn ang="0">
                  <a:pos x="46" y="12"/>
                </a:cxn>
                <a:cxn ang="0">
                  <a:pos x="46" y="10"/>
                </a:cxn>
                <a:cxn ang="0">
                  <a:pos x="42" y="10"/>
                </a:cxn>
                <a:cxn ang="0">
                  <a:pos x="36" y="14"/>
                </a:cxn>
                <a:cxn ang="0">
                  <a:pos x="28" y="22"/>
                </a:cxn>
                <a:cxn ang="0">
                  <a:pos x="18" y="40"/>
                </a:cxn>
                <a:cxn ang="0">
                  <a:pos x="16" y="48"/>
                </a:cxn>
                <a:cxn ang="0">
                  <a:pos x="10" y="64"/>
                </a:cxn>
                <a:cxn ang="0">
                  <a:pos x="12" y="18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6" y="2"/>
                </a:cxn>
              </a:cxnLst>
              <a:rect l="0" t="0" r="r" b="b"/>
              <a:pathLst>
                <a:path w="94" h="66">
                  <a:moveTo>
                    <a:pt x="28" y="0"/>
                  </a:moveTo>
                  <a:lnTo>
                    <a:pt x="20" y="32"/>
                  </a:lnTo>
                  <a:lnTo>
                    <a:pt x="24" y="22"/>
                  </a:lnTo>
                  <a:lnTo>
                    <a:pt x="30" y="16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2" y="36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0" y="2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6"/>
                  </a:lnTo>
                  <a:lnTo>
                    <a:pt x="94" y="10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84" y="46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88" y="54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4"/>
                  </a:lnTo>
                  <a:lnTo>
                    <a:pt x="88" y="58"/>
                  </a:lnTo>
                  <a:lnTo>
                    <a:pt x="84" y="62"/>
                  </a:lnTo>
                  <a:lnTo>
                    <a:pt x="80" y="64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72" y="52"/>
                  </a:lnTo>
                  <a:lnTo>
                    <a:pt x="72" y="46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4" y="12"/>
                  </a:lnTo>
                  <a:lnTo>
                    <a:pt x="82" y="12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6" y="18"/>
                  </a:lnTo>
                  <a:lnTo>
                    <a:pt x="60" y="28"/>
                  </a:lnTo>
                  <a:lnTo>
                    <a:pt x="54" y="38"/>
                  </a:lnTo>
                  <a:lnTo>
                    <a:pt x="48" y="50"/>
                  </a:lnTo>
                  <a:lnTo>
                    <a:pt x="44" y="64"/>
                  </a:lnTo>
                  <a:lnTo>
                    <a:pt x="32" y="64"/>
                  </a:lnTo>
                  <a:lnTo>
                    <a:pt x="46" y="22"/>
                  </a:lnTo>
                  <a:lnTo>
                    <a:pt x="46" y="16"/>
                  </a:lnTo>
                  <a:lnTo>
                    <a:pt x="48" y="12"/>
                  </a:lnTo>
                  <a:lnTo>
                    <a:pt x="46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2" y="18"/>
                  </a:lnTo>
                  <a:lnTo>
                    <a:pt x="28" y="22"/>
                  </a:lnTo>
                  <a:lnTo>
                    <a:pt x="24" y="32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2" y="18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3" name="Freeform 45"/>
            <p:cNvSpPr>
              <a:spLocks/>
            </p:cNvSpPr>
            <p:nvPr/>
          </p:nvSpPr>
          <p:spPr bwMode="auto">
            <a:xfrm>
              <a:off x="3184" y="3966"/>
              <a:ext cx="50" cy="98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28" y="78"/>
                </a:cxn>
                <a:cxn ang="0">
                  <a:pos x="26" y="84"/>
                </a:cxn>
                <a:cxn ang="0">
                  <a:pos x="26" y="88"/>
                </a:cxn>
                <a:cxn ang="0">
                  <a:pos x="26" y="90"/>
                </a:cxn>
                <a:cxn ang="0">
                  <a:pos x="28" y="92"/>
                </a:cxn>
                <a:cxn ang="0">
                  <a:pos x="30" y="94"/>
                </a:cxn>
                <a:cxn ang="0">
                  <a:pos x="36" y="94"/>
                </a:cxn>
                <a:cxn ang="0">
                  <a:pos x="36" y="98"/>
                </a:cxn>
                <a:cxn ang="0">
                  <a:pos x="0" y="98"/>
                </a:cxn>
                <a:cxn ang="0">
                  <a:pos x="0" y="94"/>
                </a:cxn>
                <a:cxn ang="0">
                  <a:pos x="4" y="94"/>
                </a:cxn>
                <a:cxn ang="0">
                  <a:pos x="8" y="94"/>
                </a:cxn>
                <a:cxn ang="0">
                  <a:pos x="10" y="92"/>
                </a:cxn>
                <a:cxn ang="0">
                  <a:pos x="12" y="90"/>
                </a:cxn>
                <a:cxn ang="0">
                  <a:pos x="14" y="86"/>
                </a:cxn>
                <a:cxn ang="0">
                  <a:pos x="16" y="78"/>
                </a:cxn>
                <a:cxn ang="0">
                  <a:pos x="34" y="20"/>
                </a:cxn>
                <a:cxn ang="0">
                  <a:pos x="34" y="18"/>
                </a:cxn>
                <a:cxn ang="0">
                  <a:pos x="34" y="16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8"/>
                </a:cxn>
                <a:cxn ang="0">
                  <a:pos x="30" y="8"/>
                </a:cxn>
                <a:cxn ang="0">
                  <a:pos x="28" y="8"/>
                </a:cxn>
                <a:cxn ang="0">
                  <a:pos x="24" y="8"/>
                </a:cxn>
                <a:cxn ang="0">
                  <a:pos x="22" y="6"/>
                </a:cxn>
                <a:cxn ang="0">
                  <a:pos x="46" y="0"/>
                </a:cxn>
                <a:cxn ang="0">
                  <a:pos x="50" y="0"/>
                </a:cxn>
              </a:cxnLst>
              <a:rect l="0" t="0" r="r" b="b"/>
              <a:pathLst>
                <a:path w="50" h="98">
                  <a:moveTo>
                    <a:pt x="50" y="0"/>
                  </a:move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0" y="94"/>
                  </a:lnTo>
                  <a:lnTo>
                    <a:pt x="36" y="94"/>
                  </a:lnTo>
                  <a:lnTo>
                    <a:pt x="36" y="98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4" y="94"/>
                  </a:lnTo>
                  <a:lnTo>
                    <a:pt x="8" y="94"/>
                  </a:lnTo>
                  <a:lnTo>
                    <a:pt x="10" y="92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78"/>
                  </a:lnTo>
                  <a:lnTo>
                    <a:pt x="34" y="20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46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4" name="Freeform 46"/>
            <p:cNvSpPr>
              <a:spLocks/>
            </p:cNvSpPr>
            <p:nvPr/>
          </p:nvSpPr>
          <p:spPr bwMode="auto">
            <a:xfrm>
              <a:off x="3250" y="3968"/>
              <a:ext cx="64" cy="9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4" y="0"/>
                </a:cxn>
                <a:cxn ang="0">
                  <a:pos x="62" y="10"/>
                </a:cxn>
                <a:cxn ang="0">
                  <a:pos x="32" y="10"/>
                </a:cxn>
                <a:cxn ang="0">
                  <a:pos x="26" y="22"/>
                </a:cxn>
                <a:cxn ang="0">
                  <a:pos x="34" y="24"/>
                </a:cxn>
                <a:cxn ang="0">
                  <a:pos x="40" y="26"/>
                </a:cxn>
                <a:cxn ang="0">
                  <a:pos x="46" y="28"/>
                </a:cxn>
                <a:cxn ang="0">
                  <a:pos x="52" y="36"/>
                </a:cxn>
                <a:cxn ang="0">
                  <a:pos x="54" y="44"/>
                </a:cxn>
                <a:cxn ang="0">
                  <a:pos x="56" y="52"/>
                </a:cxn>
                <a:cxn ang="0">
                  <a:pos x="54" y="62"/>
                </a:cxn>
                <a:cxn ang="0">
                  <a:pos x="52" y="70"/>
                </a:cxn>
                <a:cxn ang="0">
                  <a:pos x="48" y="78"/>
                </a:cxn>
                <a:cxn ang="0">
                  <a:pos x="42" y="84"/>
                </a:cxn>
                <a:cxn ang="0">
                  <a:pos x="38" y="88"/>
                </a:cxn>
                <a:cxn ang="0">
                  <a:pos x="32" y="92"/>
                </a:cxn>
                <a:cxn ang="0">
                  <a:pos x="24" y="96"/>
                </a:cxn>
                <a:cxn ang="0">
                  <a:pos x="14" y="96"/>
                </a:cxn>
                <a:cxn ang="0">
                  <a:pos x="8" y="96"/>
                </a:cxn>
                <a:cxn ang="0">
                  <a:pos x="4" y="94"/>
                </a:cxn>
                <a:cxn ang="0">
                  <a:pos x="0" y="90"/>
                </a:cxn>
                <a:cxn ang="0">
                  <a:pos x="0" y="86"/>
                </a:cxn>
                <a:cxn ang="0">
                  <a:pos x="0" y="84"/>
                </a:cxn>
                <a:cxn ang="0">
                  <a:pos x="2" y="82"/>
                </a:cxn>
                <a:cxn ang="0">
                  <a:pos x="4" y="82"/>
                </a:cxn>
                <a:cxn ang="0">
                  <a:pos x="6" y="80"/>
                </a:cxn>
                <a:cxn ang="0">
                  <a:pos x="10" y="82"/>
                </a:cxn>
                <a:cxn ang="0">
                  <a:pos x="16" y="84"/>
                </a:cxn>
                <a:cxn ang="0">
                  <a:pos x="18" y="86"/>
                </a:cxn>
                <a:cxn ang="0">
                  <a:pos x="20" y="88"/>
                </a:cxn>
                <a:cxn ang="0">
                  <a:pos x="22" y="88"/>
                </a:cxn>
                <a:cxn ang="0">
                  <a:pos x="24" y="88"/>
                </a:cxn>
                <a:cxn ang="0">
                  <a:pos x="28" y="88"/>
                </a:cxn>
                <a:cxn ang="0">
                  <a:pos x="34" y="84"/>
                </a:cxn>
                <a:cxn ang="0">
                  <a:pos x="38" y="80"/>
                </a:cxn>
                <a:cxn ang="0">
                  <a:pos x="42" y="74"/>
                </a:cxn>
                <a:cxn ang="0">
                  <a:pos x="44" y="68"/>
                </a:cxn>
                <a:cxn ang="0">
                  <a:pos x="46" y="60"/>
                </a:cxn>
                <a:cxn ang="0">
                  <a:pos x="44" y="52"/>
                </a:cxn>
                <a:cxn ang="0">
                  <a:pos x="42" y="46"/>
                </a:cxn>
                <a:cxn ang="0">
                  <a:pos x="38" y="40"/>
                </a:cxn>
                <a:cxn ang="0">
                  <a:pos x="32" y="38"/>
                </a:cxn>
                <a:cxn ang="0">
                  <a:pos x="26" y="36"/>
                </a:cxn>
                <a:cxn ang="0">
                  <a:pos x="18" y="34"/>
                </a:cxn>
                <a:cxn ang="0">
                  <a:pos x="32" y="0"/>
                </a:cxn>
              </a:cxnLst>
              <a:rect l="0" t="0" r="r" b="b"/>
              <a:pathLst>
                <a:path w="64" h="96">
                  <a:moveTo>
                    <a:pt x="32" y="0"/>
                  </a:moveTo>
                  <a:lnTo>
                    <a:pt x="64" y="0"/>
                  </a:lnTo>
                  <a:lnTo>
                    <a:pt x="62" y="10"/>
                  </a:lnTo>
                  <a:lnTo>
                    <a:pt x="32" y="10"/>
                  </a:lnTo>
                  <a:lnTo>
                    <a:pt x="26" y="22"/>
                  </a:lnTo>
                  <a:lnTo>
                    <a:pt x="34" y="24"/>
                  </a:lnTo>
                  <a:lnTo>
                    <a:pt x="40" y="26"/>
                  </a:lnTo>
                  <a:lnTo>
                    <a:pt x="46" y="28"/>
                  </a:lnTo>
                  <a:lnTo>
                    <a:pt x="52" y="36"/>
                  </a:lnTo>
                  <a:lnTo>
                    <a:pt x="54" y="44"/>
                  </a:lnTo>
                  <a:lnTo>
                    <a:pt x="56" y="52"/>
                  </a:lnTo>
                  <a:lnTo>
                    <a:pt x="54" y="62"/>
                  </a:lnTo>
                  <a:lnTo>
                    <a:pt x="52" y="70"/>
                  </a:lnTo>
                  <a:lnTo>
                    <a:pt x="48" y="78"/>
                  </a:lnTo>
                  <a:lnTo>
                    <a:pt x="42" y="84"/>
                  </a:lnTo>
                  <a:lnTo>
                    <a:pt x="38" y="88"/>
                  </a:lnTo>
                  <a:lnTo>
                    <a:pt x="32" y="92"/>
                  </a:lnTo>
                  <a:lnTo>
                    <a:pt x="24" y="96"/>
                  </a:lnTo>
                  <a:lnTo>
                    <a:pt x="14" y="96"/>
                  </a:lnTo>
                  <a:lnTo>
                    <a:pt x="8" y="96"/>
                  </a:lnTo>
                  <a:lnTo>
                    <a:pt x="4" y="94"/>
                  </a:lnTo>
                  <a:lnTo>
                    <a:pt x="0" y="90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6" y="80"/>
                  </a:lnTo>
                  <a:lnTo>
                    <a:pt x="10" y="82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8" y="88"/>
                  </a:lnTo>
                  <a:lnTo>
                    <a:pt x="34" y="84"/>
                  </a:lnTo>
                  <a:lnTo>
                    <a:pt x="38" y="80"/>
                  </a:lnTo>
                  <a:lnTo>
                    <a:pt x="42" y="74"/>
                  </a:lnTo>
                  <a:lnTo>
                    <a:pt x="44" y="68"/>
                  </a:lnTo>
                  <a:lnTo>
                    <a:pt x="46" y="60"/>
                  </a:lnTo>
                  <a:lnTo>
                    <a:pt x="44" y="52"/>
                  </a:lnTo>
                  <a:lnTo>
                    <a:pt x="42" y="46"/>
                  </a:lnTo>
                  <a:lnTo>
                    <a:pt x="38" y="40"/>
                  </a:lnTo>
                  <a:lnTo>
                    <a:pt x="32" y="38"/>
                  </a:lnTo>
                  <a:lnTo>
                    <a:pt x="26" y="36"/>
                  </a:lnTo>
                  <a:lnTo>
                    <a:pt x="18" y="3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5" name="Freeform 47"/>
            <p:cNvSpPr>
              <a:spLocks/>
            </p:cNvSpPr>
            <p:nvPr/>
          </p:nvSpPr>
          <p:spPr bwMode="auto">
            <a:xfrm>
              <a:off x="3320" y="3998"/>
              <a:ext cx="96" cy="66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30" y="16"/>
                </a:cxn>
                <a:cxn ang="0">
                  <a:pos x="44" y="4"/>
                </a:cxn>
                <a:cxn ang="0">
                  <a:pos x="52" y="0"/>
                </a:cxn>
                <a:cxn ang="0">
                  <a:pos x="58" y="4"/>
                </a:cxn>
                <a:cxn ang="0">
                  <a:pos x="60" y="10"/>
                </a:cxn>
                <a:cxn ang="0">
                  <a:pos x="58" y="18"/>
                </a:cxn>
                <a:cxn ang="0">
                  <a:pos x="62" y="24"/>
                </a:cxn>
                <a:cxn ang="0">
                  <a:pos x="76" y="6"/>
                </a:cxn>
                <a:cxn ang="0">
                  <a:pos x="88" y="0"/>
                </a:cxn>
                <a:cxn ang="0">
                  <a:pos x="94" y="4"/>
                </a:cxn>
                <a:cxn ang="0">
                  <a:pos x="96" y="10"/>
                </a:cxn>
                <a:cxn ang="0">
                  <a:pos x="94" y="20"/>
                </a:cxn>
                <a:cxn ang="0">
                  <a:pos x="84" y="52"/>
                </a:cxn>
                <a:cxn ang="0">
                  <a:pos x="82" y="58"/>
                </a:cxn>
                <a:cxn ang="0">
                  <a:pos x="84" y="58"/>
                </a:cxn>
                <a:cxn ang="0">
                  <a:pos x="84" y="60"/>
                </a:cxn>
                <a:cxn ang="0">
                  <a:pos x="86" y="58"/>
                </a:cxn>
                <a:cxn ang="0">
                  <a:pos x="92" y="50"/>
                </a:cxn>
                <a:cxn ang="0">
                  <a:pos x="92" y="54"/>
                </a:cxn>
                <a:cxn ang="0">
                  <a:pos x="86" y="62"/>
                </a:cxn>
                <a:cxn ang="0">
                  <a:pos x="80" y="66"/>
                </a:cxn>
                <a:cxn ang="0">
                  <a:pos x="74" y="66"/>
                </a:cxn>
                <a:cxn ang="0">
                  <a:pos x="72" y="64"/>
                </a:cxn>
                <a:cxn ang="0">
                  <a:pos x="72" y="58"/>
                </a:cxn>
                <a:cxn ang="0">
                  <a:pos x="74" y="48"/>
                </a:cxn>
                <a:cxn ang="0">
                  <a:pos x="82" y="20"/>
                </a:cxn>
                <a:cxn ang="0">
                  <a:pos x="84" y="16"/>
                </a:cxn>
                <a:cxn ang="0">
                  <a:pos x="84" y="14"/>
                </a:cxn>
                <a:cxn ang="0">
                  <a:pos x="84" y="10"/>
                </a:cxn>
                <a:cxn ang="0">
                  <a:pos x="82" y="10"/>
                </a:cxn>
                <a:cxn ang="0">
                  <a:pos x="74" y="12"/>
                </a:cxn>
                <a:cxn ang="0">
                  <a:pos x="62" y="28"/>
                </a:cxn>
                <a:cxn ang="0">
                  <a:pos x="50" y="50"/>
                </a:cxn>
                <a:cxn ang="0">
                  <a:pos x="34" y="66"/>
                </a:cxn>
                <a:cxn ang="0">
                  <a:pos x="48" y="18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4" y="10"/>
                </a:cxn>
                <a:cxn ang="0">
                  <a:pos x="38" y="14"/>
                </a:cxn>
                <a:cxn ang="0">
                  <a:pos x="30" y="24"/>
                </a:cxn>
                <a:cxn ang="0">
                  <a:pos x="20" y="40"/>
                </a:cxn>
                <a:cxn ang="0">
                  <a:pos x="16" y="48"/>
                </a:cxn>
                <a:cxn ang="0">
                  <a:pos x="12" y="66"/>
                </a:cxn>
                <a:cxn ang="0">
                  <a:pos x="14" y="18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6" y="4"/>
                </a:cxn>
              </a:cxnLst>
              <a:rect l="0" t="0" r="r" b="b"/>
              <a:pathLst>
                <a:path w="96" h="66">
                  <a:moveTo>
                    <a:pt x="30" y="0"/>
                  </a:moveTo>
                  <a:lnTo>
                    <a:pt x="20" y="34"/>
                  </a:lnTo>
                  <a:lnTo>
                    <a:pt x="26" y="24"/>
                  </a:lnTo>
                  <a:lnTo>
                    <a:pt x="30" y="16"/>
                  </a:lnTo>
                  <a:lnTo>
                    <a:pt x="38" y="8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2" y="0"/>
                  </a:lnTo>
                  <a:lnTo>
                    <a:pt x="56" y="2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0" y="10"/>
                  </a:lnTo>
                  <a:lnTo>
                    <a:pt x="60" y="14"/>
                  </a:lnTo>
                  <a:lnTo>
                    <a:pt x="58" y="18"/>
                  </a:lnTo>
                  <a:lnTo>
                    <a:pt x="54" y="36"/>
                  </a:lnTo>
                  <a:lnTo>
                    <a:pt x="62" y="24"/>
                  </a:lnTo>
                  <a:lnTo>
                    <a:pt x="68" y="12"/>
                  </a:lnTo>
                  <a:lnTo>
                    <a:pt x="76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10"/>
                  </a:lnTo>
                  <a:lnTo>
                    <a:pt x="96" y="16"/>
                  </a:lnTo>
                  <a:lnTo>
                    <a:pt x="94" y="20"/>
                  </a:lnTo>
                  <a:lnTo>
                    <a:pt x="86" y="48"/>
                  </a:lnTo>
                  <a:lnTo>
                    <a:pt x="84" y="52"/>
                  </a:lnTo>
                  <a:lnTo>
                    <a:pt x="84" y="56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0" y="54"/>
                  </a:lnTo>
                  <a:lnTo>
                    <a:pt x="92" y="50"/>
                  </a:lnTo>
                  <a:lnTo>
                    <a:pt x="96" y="52"/>
                  </a:lnTo>
                  <a:lnTo>
                    <a:pt x="92" y="54"/>
                  </a:lnTo>
                  <a:lnTo>
                    <a:pt x="90" y="58"/>
                  </a:lnTo>
                  <a:lnTo>
                    <a:pt x="86" y="62"/>
                  </a:lnTo>
                  <a:lnTo>
                    <a:pt x="82" y="66"/>
                  </a:lnTo>
                  <a:lnTo>
                    <a:pt x="80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6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2" y="58"/>
                  </a:lnTo>
                  <a:lnTo>
                    <a:pt x="72" y="54"/>
                  </a:lnTo>
                  <a:lnTo>
                    <a:pt x="74" y="48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8" y="20"/>
                  </a:lnTo>
                  <a:lnTo>
                    <a:pt x="62" y="28"/>
                  </a:lnTo>
                  <a:lnTo>
                    <a:pt x="56" y="38"/>
                  </a:lnTo>
                  <a:lnTo>
                    <a:pt x="50" y="50"/>
                  </a:lnTo>
                  <a:lnTo>
                    <a:pt x="44" y="66"/>
                  </a:lnTo>
                  <a:lnTo>
                    <a:pt x="34" y="66"/>
                  </a:lnTo>
                  <a:lnTo>
                    <a:pt x="46" y="22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4" y="10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34" y="18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14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6" name="Freeform 48"/>
            <p:cNvSpPr>
              <a:spLocks/>
            </p:cNvSpPr>
            <p:nvPr/>
          </p:nvSpPr>
          <p:spPr bwMode="auto">
            <a:xfrm>
              <a:off x="3424" y="3998"/>
              <a:ext cx="96" cy="66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30" y="16"/>
                </a:cxn>
                <a:cxn ang="0">
                  <a:pos x="44" y="4"/>
                </a:cxn>
                <a:cxn ang="0">
                  <a:pos x="52" y="0"/>
                </a:cxn>
                <a:cxn ang="0">
                  <a:pos x="58" y="4"/>
                </a:cxn>
                <a:cxn ang="0">
                  <a:pos x="60" y="10"/>
                </a:cxn>
                <a:cxn ang="0">
                  <a:pos x="58" y="18"/>
                </a:cxn>
                <a:cxn ang="0">
                  <a:pos x="60" y="24"/>
                </a:cxn>
                <a:cxn ang="0">
                  <a:pos x="76" y="6"/>
                </a:cxn>
                <a:cxn ang="0">
                  <a:pos x="88" y="0"/>
                </a:cxn>
                <a:cxn ang="0">
                  <a:pos x="94" y="4"/>
                </a:cxn>
                <a:cxn ang="0">
                  <a:pos x="96" y="10"/>
                </a:cxn>
                <a:cxn ang="0">
                  <a:pos x="94" y="20"/>
                </a:cxn>
                <a:cxn ang="0">
                  <a:pos x="84" y="52"/>
                </a:cxn>
                <a:cxn ang="0">
                  <a:pos x="82" y="58"/>
                </a:cxn>
                <a:cxn ang="0">
                  <a:pos x="82" y="58"/>
                </a:cxn>
                <a:cxn ang="0">
                  <a:pos x="84" y="60"/>
                </a:cxn>
                <a:cxn ang="0">
                  <a:pos x="86" y="58"/>
                </a:cxn>
                <a:cxn ang="0">
                  <a:pos x="92" y="50"/>
                </a:cxn>
                <a:cxn ang="0">
                  <a:pos x="92" y="54"/>
                </a:cxn>
                <a:cxn ang="0">
                  <a:pos x="84" y="62"/>
                </a:cxn>
                <a:cxn ang="0">
                  <a:pos x="78" y="66"/>
                </a:cxn>
                <a:cxn ang="0">
                  <a:pos x="74" y="66"/>
                </a:cxn>
                <a:cxn ang="0">
                  <a:pos x="70" y="64"/>
                </a:cxn>
                <a:cxn ang="0">
                  <a:pos x="70" y="58"/>
                </a:cxn>
                <a:cxn ang="0">
                  <a:pos x="74" y="48"/>
                </a:cxn>
                <a:cxn ang="0">
                  <a:pos x="82" y="20"/>
                </a:cxn>
                <a:cxn ang="0">
                  <a:pos x="84" y="16"/>
                </a:cxn>
                <a:cxn ang="0">
                  <a:pos x="84" y="14"/>
                </a:cxn>
                <a:cxn ang="0">
                  <a:pos x="82" y="10"/>
                </a:cxn>
                <a:cxn ang="0">
                  <a:pos x="80" y="10"/>
                </a:cxn>
                <a:cxn ang="0">
                  <a:pos x="74" y="12"/>
                </a:cxn>
                <a:cxn ang="0">
                  <a:pos x="62" y="28"/>
                </a:cxn>
                <a:cxn ang="0">
                  <a:pos x="50" y="50"/>
                </a:cxn>
                <a:cxn ang="0">
                  <a:pos x="34" y="66"/>
                </a:cxn>
                <a:cxn ang="0">
                  <a:pos x="48" y="18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2" y="10"/>
                </a:cxn>
                <a:cxn ang="0">
                  <a:pos x="38" y="14"/>
                </a:cxn>
                <a:cxn ang="0">
                  <a:pos x="30" y="24"/>
                </a:cxn>
                <a:cxn ang="0">
                  <a:pos x="20" y="40"/>
                </a:cxn>
                <a:cxn ang="0">
                  <a:pos x="16" y="48"/>
                </a:cxn>
                <a:cxn ang="0">
                  <a:pos x="12" y="66"/>
                </a:cxn>
                <a:cxn ang="0">
                  <a:pos x="14" y="18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2" y="6"/>
                </a:cxn>
                <a:cxn ang="0">
                  <a:pos x="8" y="6"/>
                </a:cxn>
                <a:cxn ang="0">
                  <a:pos x="6" y="4"/>
                </a:cxn>
              </a:cxnLst>
              <a:rect l="0" t="0" r="r" b="b"/>
              <a:pathLst>
                <a:path w="96" h="66">
                  <a:moveTo>
                    <a:pt x="30" y="0"/>
                  </a:moveTo>
                  <a:lnTo>
                    <a:pt x="20" y="34"/>
                  </a:lnTo>
                  <a:lnTo>
                    <a:pt x="26" y="24"/>
                  </a:lnTo>
                  <a:lnTo>
                    <a:pt x="30" y="16"/>
                  </a:lnTo>
                  <a:lnTo>
                    <a:pt x="38" y="8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0" y="10"/>
                  </a:lnTo>
                  <a:lnTo>
                    <a:pt x="60" y="14"/>
                  </a:lnTo>
                  <a:lnTo>
                    <a:pt x="58" y="18"/>
                  </a:lnTo>
                  <a:lnTo>
                    <a:pt x="52" y="36"/>
                  </a:lnTo>
                  <a:lnTo>
                    <a:pt x="60" y="24"/>
                  </a:lnTo>
                  <a:lnTo>
                    <a:pt x="68" y="12"/>
                  </a:lnTo>
                  <a:lnTo>
                    <a:pt x="76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4" y="4"/>
                  </a:lnTo>
                  <a:lnTo>
                    <a:pt x="94" y="6"/>
                  </a:lnTo>
                  <a:lnTo>
                    <a:pt x="96" y="10"/>
                  </a:lnTo>
                  <a:lnTo>
                    <a:pt x="96" y="16"/>
                  </a:lnTo>
                  <a:lnTo>
                    <a:pt x="94" y="20"/>
                  </a:lnTo>
                  <a:lnTo>
                    <a:pt x="86" y="48"/>
                  </a:lnTo>
                  <a:lnTo>
                    <a:pt x="84" y="52"/>
                  </a:lnTo>
                  <a:lnTo>
                    <a:pt x="82" y="56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4" y="60"/>
                  </a:lnTo>
                  <a:lnTo>
                    <a:pt x="84" y="58"/>
                  </a:lnTo>
                  <a:lnTo>
                    <a:pt x="86" y="58"/>
                  </a:lnTo>
                  <a:lnTo>
                    <a:pt x="90" y="54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88" y="58"/>
                  </a:lnTo>
                  <a:lnTo>
                    <a:pt x="84" y="62"/>
                  </a:lnTo>
                  <a:lnTo>
                    <a:pt x="82" y="66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6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4" y="48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0" y="10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8" y="20"/>
                  </a:lnTo>
                  <a:lnTo>
                    <a:pt x="62" y="28"/>
                  </a:lnTo>
                  <a:lnTo>
                    <a:pt x="56" y="38"/>
                  </a:lnTo>
                  <a:lnTo>
                    <a:pt x="50" y="50"/>
                  </a:lnTo>
                  <a:lnTo>
                    <a:pt x="44" y="66"/>
                  </a:lnTo>
                  <a:lnTo>
                    <a:pt x="34" y="66"/>
                  </a:lnTo>
                  <a:lnTo>
                    <a:pt x="46" y="22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2" y="10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34" y="18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14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7" name="Freeform 49"/>
            <p:cNvSpPr>
              <a:spLocks noEditPoints="1"/>
            </p:cNvSpPr>
            <p:nvPr/>
          </p:nvSpPr>
          <p:spPr bwMode="auto">
            <a:xfrm>
              <a:off x="3214" y="2376"/>
              <a:ext cx="62" cy="1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6" y="0"/>
                </a:cxn>
                <a:cxn ang="0">
                  <a:pos x="52" y="4"/>
                </a:cxn>
                <a:cxn ang="0">
                  <a:pos x="56" y="8"/>
                </a:cxn>
                <a:cxn ang="0">
                  <a:pos x="60" y="14"/>
                </a:cxn>
                <a:cxn ang="0">
                  <a:pos x="62" y="22"/>
                </a:cxn>
                <a:cxn ang="0">
                  <a:pos x="62" y="32"/>
                </a:cxn>
                <a:cxn ang="0">
                  <a:pos x="60" y="46"/>
                </a:cxn>
                <a:cxn ang="0">
                  <a:pos x="58" y="60"/>
                </a:cxn>
                <a:cxn ang="0">
                  <a:pos x="52" y="74"/>
                </a:cxn>
                <a:cxn ang="0">
                  <a:pos x="44" y="84"/>
                </a:cxn>
                <a:cxn ang="0">
                  <a:pos x="38" y="92"/>
                </a:cxn>
                <a:cxn ang="0">
                  <a:pos x="32" y="96"/>
                </a:cxn>
                <a:cxn ang="0">
                  <a:pos x="26" y="98"/>
                </a:cxn>
                <a:cxn ang="0">
                  <a:pos x="22" y="100"/>
                </a:cxn>
                <a:cxn ang="0">
                  <a:pos x="16" y="98"/>
                </a:cxn>
                <a:cxn ang="0">
                  <a:pos x="10" y="96"/>
                </a:cxn>
                <a:cxn ang="0">
                  <a:pos x="6" y="92"/>
                </a:cxn>
                <a:cxn ang="0">
                  <a:pos x="4" y="86"/>
                </a:cxn>
                <a:cxn ang="0">
                  <a:pos x="2" y="78"/>
                </a:cxn>
                <a:cxn ang="0">
                  <a:pos x="0" y="68"/>
                </a:cxn>
                <a:cxn ang="0">
                  <a:pos x="2" y="52"/>
                </a:cxn>
                <a:cxn ang="0">
                  <a:pos x="6" y="36"/>
                </a:cxn>
                <a:cxn ang="0">
                  <a:pos x="12" y="24"/>
                </a:cxn>
                <a:cxn ang="0">
                  <a:pos x="18" y="14"/>
                </a:cxn>
                <a:cxn ang="0">
                  <a:pos x="24" y="6"/>
                </a:cxn>
                <a:cxn ang="0">
                  <a:pos x="30" y="2"/>
                </a:cxn>
                <a:cxn ang="0">
                  <a:pos x="36" y="0"/>
                </a:cxn>
                <a:cxn ang="0">
                  <a:pos x="40" y="0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2" y="6"/>
                </a:cxn>
                <a:cxn ang="0">
                  <a:pos x="28" y="12"/>
                </a:cxn>
                <a:cxn ang="0">
                  <a:pos x="24" y="20"/>
                </a:cxn>
                <a:cxn ang="0">
                  <a:pos x="20" y="32"/>
                </a:cxn>
                <a:cxn ang="0">
                  <a:pos x="16" y="46"/>
                </a:cxn>
                <a:cxn ang="0">
                  <a:pos x="12" y="66"/>
                </a:cxn>
                <a:cxn ang="0">
                  <a:pos x="10" y="82"/>
                </a:cxn>
                <a:cxn ang="0">
                  <a:pos x="12" y="88"/>
                </a:cxn>
                <a:cxn ang="0">
                  <a:pos x="14" y="92"/>
                </a:cxn>
                <a:cxn ang="0">
                  <a:pos x="18" y="96"/>
                </a:cxn>
                <a:cxn ang="0">
                  <a:pos x="22" y="96"/>
                </a:cxn>
                <a:cxn ang="0">
                  <a:pos x="26" y="96"/>
                </a:cxn>
                <a:cxn ang="0">
                  <a:pos x="28" y="94"/>
                </a:cxn>
                <a:cxn ang="0">
                  <a:pos x="34" y="88"/>
                </a:cxn>
                <a:cxn ang="0">
                  <a:pos x="38" y="78"/>
                </a:cxn>
                <a:cxn ang="0">
                  <a:pos x="42" y="68"/>
                </a:cxn>
                <a:cxn ang="0">
                  <a:pos x="50" y="40"/>
                </a:cxn>
                <a:cxn ang="0">
                  <a:pos x="52" y="18"/>
                </a:cxn>
                <a:cxn ang="0">
                  <a:pos x="50" y="12"/>
                </a:cxn>
                <a:cxn ang="0">
                  <a:pos x="48" y="6"/>
                </a:cxn>
                <a:cxn ang="0">
                  <a:pos x="44" y="4"/>
                </a:cxn>
                <a:cxn ang="0">
                  <a:pos x="42" y="4"/>
                </a:cxn>
              </a:cxnLst>
              <a:rect l="0" t="0" r="r" b="b"/>
              <a:pathLst>
                <a:path w="62" h="100">
                  <a:moveTo>
                    <a:pt x="40" y="0"/>
                  </a:moveTo>
                  <a:lnTo>
                    <a:pt x="46" y="0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60" y="14"/>
                  </a:lnTo>
                  <a:lnTo>
                    <a:pt x="62" y="22"/>
                  </a:lnTo>
                  <a:lnTo>
                    <a:pt x="62" y="32"/>
                  </a:lnTo>
                  <a:lnTo>
                    <a:pt x="60" y="46"/>
                  </a:lnTo>
                  <a:lnTo>
                    <a:pt x="58" y="60"/>
                  </a:lnTo>
                  <a:lnTo>
                    <a:pt x="52" y="74"/>
                  </a:lnTo>
                  <a:lnTo>
                    <a:pt x="44" y="84"/>
                  </a:lnTo>
                  <a:lnTo>
                    <a:pt x="38" y="92"/>
                  </a:lnTo>
                  <a:lnTo>
                    <a:pt x="32" y="96"/>
                  </a:lnTo>
                  <a:lnTo>
                    <a:pt x="26" y="98"/>
                  </a:lnTo>
                  <a:lnTo>
                    <a:pt x="22" y="100"/>
                  </a:lnTo>
                  <a:lnTo>
                    <a:pt x="16" y="98"/>
                  </a:lnTo>
                  <a:lnTo>
                    <a:pt x="10" y="96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2" y="52"/>
                  </a:lnTo>
                  <a:lnTo>
                    <a:pt x="6" y="36"/>
                  </a:lnTo>
                  <a:lnTo>
                    <a:pt x="12" y="24"/>
                  </a:lnTo>
                  <a:lnTo>
                    <a:pt x="18" y="14"/>
                  </a:lnTo>
                  <a:lnTo>
                    <a:pt x="24" y="6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42" y="4"/>
                  </a:moveTo>
                  <a:lnTo>
                    <a:pt x="38" y="4"/>
                  </a:lnTo>
                  <a:lnTo>
                    <a:pt x="32" y="6"/>
                  </a:lnTo>
                  <a:lnTo>
                    <a:pt x="28" y="12"/>
                  </a:lnTo>
                  <a:lnTo>
                    <a:pt x="24" y="20"/>
                  </a:lnTo>
                  <a:lnTo>
                    <a:pt x="20" y="32"/>
                  </a:lnTo>
                  <a:lnTo>
                    <a:pt x="16" y="46"/>
                  </a:lnTo>
                  <a:lnTo>
                    <a:pt x="12" y="6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34" y="88"/>
                  </a:lnTo>
                  <a:lnTo>
                    <a:pt x="38" y="78"/>
                  </a:lnTo>
                  <a:lnTo>
                    <a:pt x="42" y="68"/>
                  </a:lnTo>
                  <a:lnTo>
                    <a:pt x="50" y="40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8" name="Freeform 50"/>
            <p:cNvSpPr>
              <a:spLocks/>
            </p:cNvSpPr>
            <p:nvPr/>
          </p:nvSpPr>
          <p:spPr bwMode="auto">
            <a:xfrm>
              <a:off x="3282" y="2462"/>
              <a:ext cx="14" cy="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2" y="4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2" y="12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4" y="12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6" y="0"/>
                </a:cxn>
              </a:cxnLst>
              <a:rect l="0" t="0" r="r" b="b"/>
              <a:pathLst>
                <a:path w="14" h="14">
                  <a:moveTo>
                    <a:pt x="6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59" name="Freeform 51"/>
            <p:cNvSpPr>
              <a:spLocks noEditPoints="1"/>
            </p:cNvSpPr>
            <p:nvPr/>
          </p:nvSpPr>
          <p:spPr bwMode="auto">
            <a:xfrm>
              <a:off x="3318" y="2378"/>
              <a:ext cx="66" cy="9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8" y="62"/>
                </a:cxn>
                <a:cxn ang="0">
                  <a:pos x="58" y="62"/>
                </a:cxn>
                <a:cxn ang="0">
                  <a:pos x="56" y="72"/>
                </a:cxn>
                <a:cxn ang="0">
                  <a:pos x="46" y="72"/>
                </a:cxn>
                <a:cxn ang="0">
                  <a:pos x="38" y="98"/>
                </a:cxn>
                <a:cxn ang="0">
                  <a:pos x="26" y="98"/>
                </a:cxn>
                <a:cxn ang="0">
                  <a:pos x="34" y="72"/>
                </a:cxn>
                <a:cxn ang="0">
                  <a:pos x="0" y="72"/>
                </a:cxn>
                <a:cxn ang="0">
                  <a:pos x="2" y="68"/>
                </a:cxn>
                <a:cxn ang="0">
                  <a:pos x="60" y="0"/>
                </a:cxn>
                <a:cxn ang="0">
                  <a:pos x="66" y="0"/>
                </a:cxn>
                <a:cxn ang="0">
                  <a:pos x="50" y="16"/>
                </a:cxn>
                <a:cxn ang="0">
                  <a:pos x="8" y="62"/>
                </a:cxn>
                <a:cxn ang="0">
                  <a:pos x="36" y="62"/>
                </a:cxn>
                <a:cxn ang="0">
                  <a:pos x="50" y="16"/>
                </a:cxn>
              </a:cxnLst>
              <a:rect l="0" t="0" r="r" b="b"/>
              <a:pathLst>
                <a:path w="66" h="98">
                  <a:moveTo>
                    <a:pt x="66" y="0"/>
                  </a:moveTo>
                  <a:lnTo>
                    <a:pt x="48" y="62"/>
                  </a:lnTo>
                  <a:lnTo>
                    <a:pt x="58" y="62"/>
                  </a:lnTo>
                  <a:lnTo>
                    <a:pt x="56" y="72"/>
                  </a:lnTo>
                  <a:lnTo>
                    <a:pt x="46" y="72"/>
                  </a:lnTo>
                  <a:lnTo>
                    <a:pt x="38" y="98"/>
                  </a:lnTo>
                  <a:lnTo>
                    <a:pt x="26" y="98"/>
                  </a:lnTo>
                  <a:lnTo>
                    <a:pt x="34" y="72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60" y="0"/>
                  </a:lnTo>
                  <a:lnTo>
                    <a:pt x="66" y="0"/>
                  </a:lnTo>
                  <a:close/>
                  <a:moveTo>
                    <a:pt x="50" y="16"/>
                  </a:moveTo>
                  <a:lnTo>
                    <a:pt x="8" y="62"/>
                  </a:lnTo>
                  <a:lnTo>
                    <a:pt x="36" y="62"/>
                  </a:lnTo>
                  <a:lnTo>
                    <a:pt x="50" y="16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0" name="Freeform 52"/>
            <p:cNvSpPr>
              <a:spLocks/>
            </p:cNvSpPr>
            <p:nvPr/>
          </p:nvSpPr>
          <p:spPr bwMode="auto">
            <a:xfrm>
              <a:off x="3388" y="2376"/>
              <a:ext cx="64" cy="98"/>
            </a:xfrm>
            <a:custGeom>
              <a:avLst/>
              <a:gdLst/>
              <a:ahLst/>
              <a:cxnLst>
                <a:cxn ang="0">
                  <a:pos x="48" y="98"/>
                </a:cxn>
                <a:cxn ang="0">
                  <a:pos x="0" y="98"/>
                </a:cxn>
                <a:cxn ang="0">
                  <a:pos x="0" y="94"/>
                </a:cxn>
                <a:cxn ang="0">
                  <a:pos x="22" y="76"/>
                </a:cxn>
                <a:cxn ang="0">
                  <a:pos x="38" y="58"/>
                </a:cxn>
                <a:cxn ang="0">
                  <a:pos x="48" y="44"/>
                </a:cxn>
                <a:cxn ang="0">
                  <a:pos x="52" y="36"/>
                </a:cxn>
                <a:cxn ang="0">
                  <a:pos x="52" y="28"/>
                </a:cxn>
                <a:cxn ang="0">
                  <a:pos x="52" y="20"/>
                </a:cxn>
                <a:cxn ang="0">
                  <a:pos x="48" y="16"/>
                </a:cxn>
                <a:cxn ang="0">
                  <a:pos x="42" y="12"/>
                </a:cxn>
                <a:cxn ang="0">
                  <a:pos x="36" y="10"/>
                </a:cxn>
                <a:cxn ang="0">
                  <a:pos x="30" y="12"/>
                </a:cxn>
                <a:cxn ang="0">
                  <a:pos x="24" y="14"/>
                </a:cxn>
                <a:cxn ang="0">
                  <a:pos x="20" y="20"/>
                </a:cxn>
                <a:cxn ang="0">
                  <a:pos x="16" y="18"/>
                </a:cxn>
                <a:cxn ang="0">
                  <a:pos x="22" y="10"/>
                </a:cxn>
                <a:cxn ang="0">
                  <a:pos x="28" y="4"/>
                </a:cxn>
                <a:cxn ang="0">
                  <a:pos x="36" y="2"/>
                </a:cxn>
                <a:cxn ang="0">
                  <a:pos x="42" y="0"/>
                </a:cxn>
                <a:cxn ang="0">
                  <a:pos x="48" y="0"/>
                </a:cxn>
                <a:cxn ang="0">
                  <a:pos x="54" y="2"/>
                </a:cxn>
                <a:cxn ang="0">
                  <a:pos x="58" y="6"/>
                </a:cxn>
                <a:cxn ang="0">
                  <a:pos x="62" y="10"/>
                </a:cxn>
                <a:cxn ang="0">
                  <a:pos x="64" y="16"/>
                </a:cxn>
                <a:cxn ang="0">
                  <a:pos x="64" y="22"/>
                </a:cxn>
                <a:cxn ang="0">
                  <a:pos x="64" y="28"/>
                </a:cxn>
                <a:cxn ang="0">
                  <a:pos x="62" y="32"/>
                </a:cxn>
                <a:cxn ang="0">
                  <a:pos x="58" y="42"/>
                </a:cxn>
                <a:cxn ang="0">
                  <a:pos x="50" y="52"/>
                </a:cxn>
                <a:cxn ang="0">
                  <a:pos x="34" y="68"/>
                </a:cxn>
                <a:cxn ang="0">
                  <a:pos x="14" y="88"/>
                </a:cxn>
                <a:cxn ang="0">
                  <a:pos x="38" y="88"/>
                </a:cxn>
                <a:cxn ang="0">
                  <a:pos x="44" y="86"/>
                </a:cxn>
                <a:cxn ang="0">
                  <a:pos x="48" y="84"/>
                </a:cxn>
                <a:cxn ang="0">
                  <a:pos x="50" y="80"/>
                </a:cxn>
                <a:cxn ang="0">
                  <a:pos x="52" y="76"/>
                </a:cxn>
                <a:cxn ang="0">
                  <a:pos x="56" y="76"/>
                </a:cxn>
                <a:cxn ang="0">
                  <a:pos x="48" y="98"/>
                </a:cxn>
              </a:cxnLst>
              <a:rect l="0" t="0" r="r" b="b"/>
              <a:pathLst>
                <a:path w="64" h="98">
                  <a:moveTo>
                    <a:pt x="48" y="98"/>
                  </a:moveTo>
                  <a:lnTo>
                    <a:pt x="0" y="98"/>
                  </a:lnTo>
                  <a:lnTo>
                    <a:pt x="0" y="94"/>
                  </a:lnTo>
                  <a:lnTo>
                    <a:pt x="22" y="76"/>
                  </a:lnTo>
                  <a:lnTo>
                    <a:pt x="38" y="58"/>
                  </a:lnTo>
                  <a:lnTo>
                    <a:pt x="48" y="44"/>
                  </a:lnTo>
                  <a:lnTo>
                    <a:pt x="52" y="36"/>
                  </a:lnTo>
                  <a:lnTo>
                    <a:pt x="52" y="28"/>
                  </a:lnTo>
                  <a:lnTo>
                    <a:pt x="52" y="20"/>
                  </a:lnTo>
                  <a:lnTo>
                    <a:pt x="48" y="16"/>
                  </a:lnTo>
                  <a:lnTo>
                    <a:pt x="42" y="12"/>
                  </a:lnTo>
                  <a:lnTo>
                    <a:pt x="36" y="10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22" y="10"/>
                  </a:lnTo>
                  <a:lnTo>
                    <a:pt x="28" y="4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62" y="10"/>
                  </a:lnTo>
                  <a:lnTo>
                    <a:pt x="64" y="16"/>
                  </a:lnTo>
                  <a:lnTo>
                    <a:pt x="64" y="22"/>
                  </a:lnTo>
                  <a:lnTo>
                    <a:pt x="64" y="28"/>
                  </a:lnTo>
                  <a:lnTo>
                    <a:pt x="62" y="32"/>
                  </a:lnTo>
                  <a:lnTo>
                    <a:pt x="58" y="42"/>
                  </a:lnTo>
                  <a:lnTo>
                    <a:pt x="50" y="52"/>
                  </a:lnTo>
                  <a:lnTo>
                    <a:pt x="34" y="68"/>
                  </a:lnTo>
                  <a:lnTo>
                    <a:pt x="14" y="88"/>
                  </a:lnTo>
                  <a:lnTo>
                    <a:pt x="38" y="88"/>
                  </a:lnTo>
                  <a:lnTo>
                    <a:pt x="44" y="86"/>
                  </a:lnTo>
                  <a:lnTo>
                    <a:pt x="48" y="84"/>
                  </a:lnTo>
                  <a:lnTo>
                    <a:pt x="50" y="80"/>
                  </a:lnTo>
                  <a:lnTo>
                    <a:pt x="52" y="76"/>
                  </a:lnTo>
                  <a:lnTo>
                    <a:pt x="56" y="76"/>
                  </a:lnTo>
                  <a:lnTo>
                    <a:pt x="48" y="9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1" name="Freeform 53"/>
            <p:cNvSpPr>
              <a:spLocks/>
            </p:cNvSpPr>
            <p:nvPr/>
          </p:nvSpPr>
          <p:spPr bwMode="auto">
            <a:xfrm>
              <a:off x="3460" y="2410"/>
              <a:ext cx="96" cy="66"/>
            </a:xfrm>
            <a:custGeom>
              <a:avLst/>
              <a:gdLst/>
              <a:ahLst/>
              <a:cxnLst>
                <a:cxn ang="0">
                  <a:pos x="20" y="32"/>
                </a:cxn>
                <a:cxn ang="0">
                  <a:pos x="30" y="14"/>
                </a:cxn>
                <a:cxn ang="0">
                  <a:pos x="44" y="2"/>
                </a:cxn>
                <a:cxn ang="0">
                  <a:pos x="52" y="0"/>
                </a:cxn>
                <a:cxn ang="0">
                  <a:pos x="58" y="2"/>
                </a:cxn>
                <a:cxn ang="0">
                  <a:pos x="60" y="8"/>
                </a:cxn>
                <a:cxn ang="0">
                  <a:pos x="58" y="16"/>
                </a:cxn>
                <a:cxn ang="0">
                  <a:pos x="60" y="22"/>
                </a:cxn>
                <a:cxn ang="0">
                  <a:pos x="76" y="4"/>
                </a:cxn>
                <a:cxn ang="0">
                  <a:pos x="88" y="0"/>
                </a:cxn>
                <a:cxn ang="0">
                  <a:pos x="94" y="2"/>
                </a:cxn>
                <a:cxn ang="0">
                  <a:pos x="96" y="10"/>
                </a:cxn>
                <a:cxn ang="0">
                  <a:pos x="94" y="18"/>
                </a:cxn>
                <a:cxn ang="0">
                  <a:pos x="84" y="50"/>
                </a:cxn>
                <a:cxn ang="0">
                  <a:pos x="82" y="56"/>
                </a:cxn>
                <a:cxn ang="0">
                  <a:pos x="84" y="56"/>
                </a:cxn>
                <a:cxn ang="0">
                  <a:pos x="84" y="58"/>
                </a:cxn>
                <a:cxn ang="0">
                  <a:pos x="86" y="56"/>
                </a:cxn>
                <a:cxn ang="0">
                  <a:pos x="92" y="48"/>
                </a:cxn>
                <a:cxn ang="0">
                  <a:pos x="92" y="52"/>
                </a:cxn>
                <a:cxn ang="0">
                  <a:pos x="86" y="60"/>
                </a:cxn>
                <a:cxn ang="0">
                  <a:pos x="78" y="64"/>
                </a:cxn>
                <a:cxn ang="0">
                  <a:pos x="74" y="64"/>
                </a:cxn>
                <a:cxn ang="0">
                  <a:pos x="72" y="62"/>
                </a:cxn>
                <a:cxn ang="0">
                  <a:pos x="70" y="56"/>
                </a:cxn>
                <a:cxn ang="0">
                  <a:pos x="74" y="46"/>
                </a:cxn>
                <a:cxn ang="0">
                  <a:pos x="82" y="18"/>
                </a:cxn>
                <a:cxn ang="0">
                  <a:pos x="84" y="14"/>
                </a:cxn>
                <a:cxn ang="0">
                  <a:pos x="84" y="12"/>
                </a:cxn>
                <a:cxn ang="0">
                  <a:pos x="84" y="10"/>
                </a:cxn>
                <a:cxn ang="0">
                  <a:pos x="82" y="8"/>
                </a:cxn>
                <a:cxn ang="0">
                  <a:pos x="74" y="12"/>
                </a:cxn>
                <a:cxn ang="0">
                  <a:pos x="62" y="26"/>
                </a:cxn>
                <a:cxn ang="0">
                  <a:pos x="50" y="48"/>
                </a:cxn>
                <a:cxn ang="0">
                  <a:pos x="34" y="64"/>
                </a:cxn>
                <a:cxn ang="0">
                  <a:pos x="48" y="16"/>
                </a:cxn>
                <a:cxn ang="0">
                  <a:pos x="48" y="10"/>
                </a:cxn>
                <a:cxn ang="0">
                  <a:pos x="46" y="8"/>
                </a:cxn>
                <a:cxn ang="0">
                  <a:pos x="42" y="8"/>
                </a:cxn>
                <a:cxn ang="0">
                  <a:pos x="38" y="12"/>
                </a:cxn>
                <a:cxn ang="0">
                  <a:pos x="30" y="22"/>
                </a:cxn>
                <a:cxn ang="0">
                  <a:pos x="20" y="38"/>
                </a:cxn>
                <a:cxn ang="0">
                  <a:pos x="16" y="46"/>
                </a:cxn>
                <a:cxn ang="0">
                  <a:pos x="12" y="64"/>
                </a:cxn>
                <a:cxn ang="0">
                  <a:pos x="14" y="18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2" y="4"/>
                </a:cxn>
                <a:cxn ang="0">
                  <a:pos x="8" y="4"/>
                </a:cxn>
                <a:cxn ang="0">
                  <a:pos x="6" y="2"/>
                </a:cxn>
              </a:cxnLst>
              <a:rect l="0" t="0" r="r" b="b"/>
              <a:pathLst>
                <a:path w="96" h="66">
                  <a:moveTo>
                    <a:pt x="30" y="0"/>
                  </a:moveTo>
                  <a:lnTo>
                    <a:pt x="20" y="32"/>
                  </a:lnTo>
                  <a:lnTo>
                    <a:pt x="26" y="22"/>
                  </a:lnTo>
                  <a:lnTo>
                    <a:pt x="30" y="14"/>
                  </a:lnTo>
                  <a:lnTo>
                    <a:pt x="38" y="6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52" y="34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4" y="2"/>
                  </a:lnTo>
                  <a:lnTo>
                    <a:pt x="96" y="4"/>
                  </a:lnTo>
                  <a:lnTo>
                    <a:pt x="96" y="10"/>
                  </a:lnTo>
                  <a:lnTo>
                    <a:pt x="96" y="14"/>
                  </a:lnTo>
                  <a:lnTo>
                    <a:pt x="94" y="18"/>
                  </a:lnTo>
                  <a:lnTo>
                    <a:pt x="86" y="46"/>
                  </a:lnTo>
                  <a:lnTo>
                    <a:pt x="84" y="50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4" y="56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90" y="52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2"/>
                  </a:lnTo>
                  <a:lnTo>
                    <a:pt x="88" y="58"/>
                  </a:lnTo>
                  <a:lnTo>
                    <a:pt x="86" y="60"/>
                  </a:lnTo>
                  <a:lnTo>
                    <a:pt x="82" y="64"/>
                  </a:lnTo>
                  <a:lnTo>
                    <a:pt x="78" y="64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0" y="60"/>
                  </a:lnTo>
                  <a:lnTo>
                    <a:pt x="70" y="56"/>
                  </a:lnTo>
                  <a:lnTo>
                    <a:pt x="72" y="52"/>
                  </a:lnTo>
                  <a:lnTo>
                    <a:pt x="74" y="46"/>
                  </a:lnTo>
                  <a:lnTo>
                    <a:pt x="82" y="24"/>
                  </a:lnTo>
                  <a:lnTo>
                    <a:pt x="82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78" y="8"/>
                  </a:lnTo>
                  <a:lnTo>
                    <a:pt x="74" y="12"/>
                  </a:lnTo>
                  <a:lnTo>
                    <a:pt x="68" y="18"/>
                  </a:lnTo>
                  <a:lnTo>
                    <a:pt x="62" y="26"/>
                  </a:lnTo>
                  <a:lnTo>
                    <a:pt x="56" y="36"/>
                  </a:lnTo>
                  <a:lnTo>
                    <a:pt x="50" y="48"/>
                  </a:lnTo>
                  <a:lnTo>
                    <a:pt x="44" y="64"/>
                  </a:lnTo>
                  <a:lnTo>
                    <a:pt x="34" y="64"/>
                  </a:lnTo>
                  <a:lnTo>
                    <a:pt x="46" y="22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4" y="16"/>
                  </a:lnTo>
                  <a:lnTo>
                    <a:pt x="30" y="22"/>
                  </a:lnTo>
                  <a:lnTo>
                    <a:pt x="24" y="30"/>
                  </a:lnTo>
                  <a:lnTo>
                    <a:pt x="20" y="38"/>
                  </a:lnTo>
                  <a:lnTo>
                    <a:pt x="18" y="42"/>
                  </a:lnTo>
                  <a:lnTo>
                    <a:pt x="16" y="46"/>
                  </a:lnTo>
                  <a:lnTo>
                    <a:pt x="14" y="54"/>
                  </a:lnTo>
                  <a:lnTo>
                    <a:pt x="12" y="64"/>
                  </a:lnTo>
                  <a:lnTo>
                    <a:pt x="0" y="64"/>
                  </a:lnTo>
                  <a:lnTo>
                    <a:pt x="14" y="18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6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2" name="Freeform 54"/>
            <p:cNvSpPr>
              <a:spLocks/>
            </p:cNvSpPr>
            <p:nvPr/>
          </p:nvSpPr>
          <p:spPr bwMode="auto">
            <a:xfrm>
              <a:off x="3564" y="2410"/>
              <a:ext cx="96" cy="66"/>
            </a:xfrm>
            <a:custGeom>
              <a:avLst/>
              <a:gdLst/>
              <a:ahLst/>
              <a:cxnLst>
                <a:cxn ang="0">
                  <a:pos x="20" y="32"/>
                </a:cxn>
                <a:cxn ang="0">
                  <a:pos x="30" y="14"/>
                </a:cxn>
                <a:cxn ang="0">
                  <a:pos x="44" y="2"/>
                </a:cxn>
                <a:cxn ang="0">
                  <a:pos x="52" y="0"/>
                </a:cxn>
                <a:cxn ang="0">
                  <a:pos x="58" y="2"/>
                </a:cxn>
                <a:cxn ang="0">
                  <a:pos x="60" y="8"/>
                </a:cxn>
                <a:cxn ang="0">
                  <a:pos x="58" y="16"/>
                </a:cxn>
                <a:cxn ang="0">
                  <a:pos x="60" y="22"/>
                </a:cxn>
                <a:cxn ang="0">
                  <a:pos x="76" y="4"/>
                </a:cxn>
                <a:cxn ang="0">
                  <a:pos x="88" y="0"/>
                </a:cxn>
                <a:cxn ang="0">
                  <a:pos x="92" y="2"/>
                </a:cxn>
                <a:cxn ang="0">
                  <a:pos x="96" y="10"/>
                </a:cxn>
                <a:cxn ang="0">
                  <a:pos x="94" y="18"/>
                </a:cxn>
                <a:cxn ang="0">
                  <a:pos x="84" y="50"/>
                </a:cxn>
                <a:cxn ang="0">
                  <a:pos x="82" y="56"/>
                </a:cxn>
                <a:cxn ang="0">
                  <a:pos x="82" y="56"/>
                </a:cxn>
                <a:cxn ang="0">
                  <a:pos x="84" y="58"/>
                </a:cxn>
                <a:cxn ang="0">
                  <a:pos x="86" y="56"/>
                </a:cxn>
                <a:cxn ang="0">
                  <a:pos x="92" y="48"/>
                </a:cxn>
                <a:cxn ang="0">
                  <a:pos x="92" y="52"/>
                </a:cxn>
                <a:cxn ang="0">
                  <a:pos x="84" y="60"/>
                </a:cxn>
                <a:cxn ang="0">
                  <a:pos x="78" y="64"/>
                </a:cxn>
                <a:cxn ang="0">
                  <a:pos x="74" y="64"/>
                </a:cxn>
                <a:cxn ang="0">
                  <a:pos x="70" y="62"/>
                </a:cxn>
                <a:cxn ang="0">
                  <a:pos x="70" y="56"/>
                </a:cxn>
                <a:cxn ang="0">
                  <a:pos x="74" y="46"/>
                </a:cxn>
                <a:cxn ang="0">
                  <a:pos x="82" y="18"/>
                </a:cxn>
                <a:cxn ang="0">
                  <a:pos x="84" y="14"/>
                </a:cxn>
                <a:cxn ang="0">
                  <a:pos x="84" y="12"/>
                </a:cxn>
                <a:cxn ang="0">
                  <a:pos x="82" y="10"/>
                </a:cxn>
                <a:cxn ang="0">
                  <a:pos x="80" y="8"/>
                </a:cxn>
                <a:cxn ang="0">
                  <a:pos x="74" y="12"/>
                </a:cxn>
                <a:cxn ang="0">
                  <a:pos x="60" y="26"/>
                </a:cxn>
                <a:cxn ang="0">
                  <a:pos x="50" y="48"/>
                </a:cxn>
                <a:cxn ang="0">
                  <a:pos x="32" y="64"/>
                </a:cxn>
                <a:cxn ang="0">
                  <a:pos x="46" y="16"/>
                </a:cxn>
                <a:cxn ang="0">
                  <a:pos x="48" y="10"/>
                </a:cxn>
                <a:cxn ang="0">
                  <a:pos x="46" y="8"/>
                </a:cxn>
                <a:cxn ang="0">
                  <a:pos x="42" y="8"/>
                </a:cxn>
                <a:cxn ang="0">
                  <a:pos x="36" y="12"/>
                </a:cxn>
                <a:cxn ang="0">
                  <a:pos x="30" y="22"/>
                </a:cxn>
                <a:cxn ang="0">
                  <a:pos x="20" y="38"/>
                </a:cxn>
                <a:cxn ang="0">
                  <a:pos x="16" y="46"/>
                </a:cxn>
                <a:cxn ang="0">
                  <a:pos x="10" y="64"/>
                </a:cxn>
                <a:cxn ang="0">
                  <a:pos x="14" y="18"/>
                </a:cxn>
                <a:cxn ang="0">
                  <a:pos x="16" y="10"/>
                </a:cxn>
                <a:cxn ang="0">
                  <a:pos x="14" y="8"/>
                </a:cxn>
                <a:cxn ang="0">
                  <a:pos x="12" y="4"/>
                </a:cxn>
                <a:cxn ang="0">
                  <a:pos x="8" y="4"/>
                </a:cxn>
                <a:cxn ang="0">
                  <a:pos x="6" y="2"/>
                </a:cxn>
              </a:cxnLst>
              <a:rect l="0" t="0" r="r" b="b"/>
              <a:pathLst>
                <a:path w="96" h="66">
                  <a:moveTo>
                    <a:pt x="28" y="0"/>
                  </a:moveTo>
                  <a:lnTo>
                    <a:pt x="20" y="32"/>
                  </a:lnTo>
                  <a:lnTo>
                    <a:pt x="26" y="22"/>
                  </a:lnTo>
                  <a:lnTo>
                    <a:pt x="30" y="14"/>
                  </a:lnTo>
                  <a:lnTo>
                    <a:pt x="36" y="6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60" y="8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52" y="34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10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84" y="46"/>
                  </a:lnTo>
                  <a:lnTo>
                    <a:pt x="84" y="50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90" y="52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2"/>
                  </a:lnTo>
                  <a:lnTo>
                    <a:pt x="88" y="58"/>
                  </a:lnTo>
                  <a:lnTo>
                    <a:pt x="84" y="60"/>
                  </a:lnTo>
                  <a:lnTo>
                    <a:pt x="82" y="64"/>
                  </a:lnTo>
                  <a:lnTo>
                    <a:pt x="78" y="64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0" y="56"/>
                  </a:lnTo>
                  <a:lnTo>
                    <a:pt x="72" y="52"/>
                  </a:lnTo>
                  <a:lnTo>
                    <a:pt x="74" y="46"/>
                  </a:lnTo>
                  <a:lnTo>
                    <a:pt x="80" y="24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0" y="8"/>
                  </a:lnTo>
                  <a:lnTo>
                    <a:pt x="78" y="8"/>
                  </a:lnTo>
                  <a:lnTo>
                    <a:pt x="74" y="12"/>
                  </a:lnTo>
                  <a:lnTo>
                    <a:pt x="68" y="18"/>
                  </a:lnTo>
                  <a:lnTo>
                    <a:pt x="60" y="26"/>
                  </a:lnTo>
                  <a:lnTo>
                    <a:pt x="54" y="36"/>
                  </a:lnTo>
                  <a:lnTo>
                    <a:pt x="50" y="48"/>
                  </a:lnTo>
                  <a:lnTo>
                    <a:pt x="44" y="64"/>
                  </a:lnTo>
                  <a:lnTo>
                    <a:pt x="32" y="64"/>
                  </a:lnTo>
                  <a:lnTo>
                    <a:pt x="46" y="22"/>
                  </a:lnTo>
                  <a:lnTo>
                    <a:pt x="46" y="16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2"/>
                  </a:lnTo>
                  <a:lnTo>
                    <a:pt x="24" y="30"/>
                  </a:lnTo>
                  <a:lnTo>
                    <a:pt x="20" y="38"/>
                  </a:lnTo>
                  <a:lnTo>
                    <a:pt x="18" y="42"/>
                  </a:lnTo>
                  <a:lnTo>
                    <a:pt x="16" y="46"/>
                  </a:lnTo>
                  <a:lnTo>
                    <a:pt x="14" y="54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4" y="18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3" name="Freeform 55"/>
            <p:cNvSpPr>
              <a:spLocks/>
            </p:cNvSpPr>
            <p:nvPr/>
          </p:nvSpPr>
          <p:spPr bwMode="auto">
            <a:xfrm>
              <a:off x="3122" y="2876"/>
              <a:ext cx="118" cy="96"/>
            </a:xfrm>
            <a:custGeom>
              <a:avLst/>
              <a:gdLst/>
              <a:ahLst/>
              <a:cxnLst>
                <a:cxn ang="0">
                  <a:pos x="82" y="44"/>
                </a:cxn>
                <a:cxn ang="0">
                  <a:pos x="90" y="14"/>
                </a:cxn>
                <a:cxn ang="0">
                  <a:pos x="90" y="6"/>
                </a:cxn>
                <a:cxn ang="0">
                  <a:pos x="88" y="4"/>
                </a:cxn>
                <a:cxn ang="0">
                  <a:pos x="84" y="4"/>
                </a:cxn>
                <a:cxn ang="0">
                  <a:pos x="80" y="0"/>
                </a:cxn>
                <a:cxn ang="0">
                  <a:pos x="118" y="2"/>
                </a:cxn>
                <a:cxn ang="0">
                  <a:pos x="110" y="4"/>
                </a:cxn>
                <a:cxn ang="0">
                  <a:pos x="104" y="8"/>
                </a:cxn>
                <a:cxn ang="0">
                  <a:pos x="100" y="20"/>
                </a:cxn>
                <a:cxn ang="0">
                  <a:pos x="82" y="84"/>
                </a:cxn>
                <a:cxn ang="0">
                  <a:pos x="82" y="90"/>
                </a:cxn>
                <a:cxn ang="0">
                  <a:pos x="86" y="92"/>
                </a:cxn>
                <a:cxn ang="0">
                  <a:pos x="92" y="96"/>
                </a:cxn>
                <a:cxn ang="0">
                  <a:pos x="56" y="92"/>
                </a:cxn>
                <a:cxn ang="0">
                  <a:pos x="64" y="92"/>
                </a:cxn>
                <a:cxn ang="0">
                  <a:pos x="68" y="88"/>
                </a:cxn>
                <a:cxn ang="0">
                  <a:pos x="72" y="78"/>
                </a:cxn>
                <a:cxn ang="0">
                  <a:pos x="36" y="48"/>
                </a:cxn>
                <a:cxn ang="0">
                  <a:pos x="26" y="84"/>
                </a:cxn>
                <a:cxn ang="0">
                  <a:pos x="26" y="90"/>
                </a:cxn>
                <a:cxn ang="0">
                  <a:pos x="32" y="92"/>
                </a:cxn>
                <a:cxn ang="0">
                  <a:pos x="36" y="96"/>
                </a:cxn>
                <a:cxn ang="0">
                  <a:pos x="0" y="92"/>
                </a:cxn>
                <a:cxn ang="0">
                  <a:pos x="8" y="92"/>
                </a:cxn>
                <a:cxn ang="0">
                  <a:pos x="12" y="88"/>
                </a:cxn>
                <a:cxn ang="0">
                  <a:pos x="16" y="78"/>
                </a:cxn>
                <a:cxn ang="0">
                  <a:pos x="34" y="14"/>
                </a:cxn>
                <a:cxn ang="0">
                  <a:pos x="34" y="6"/>
                </a:cxn>
                <a:cxn ang="0">
                  <a:pos x="32" y="4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60" y="2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4" y="20"/>
                </a:cxn>
              </a:cxnLst>
              <a:rect l="0" t="0" r="r" b="b"/>
              <a:pathLst>
                <a:path w="118" h="96">
                  <a:moveTo>
                    <a:pt x="38" y="44"/>
                  </a:moveTo>
                  <a:lnTo>
                    <a:pt x="82" y="44"/>
                  </a:lnTo>
                  <a:lnTo>
                    <a:pt x="88" y="20"/>
                  </a:lnTo>
                  <a:lnTo>
                    <a:pt x="90" y="14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80" y="0"/>
                  </a:lnTo>
                  <a:lnTo>
                    <a:pt x="118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100" y="20"/>
                  </a:lnTo>
                  <a:lnTo>
                    <a:pt x="84" y="78"/>
                  </a:lnTo>
                  <a:lnTo>
                    <a:pt x="82" y="84"/>
                  </a:lnTo>
                  <a:lnTo>
                    <a:pt x="82" y="88"/>
                  </a:lnTo>
                  <a:lnTo>
                    <a:pt x="82" y="90"/>
                  </a:lnTo>
                  <a:lnTo>
                    <a:pt x="84" y="92"/>
                  </a:lnTo>
                  <a:lnTo>
                    <a:pt x="86" y="92"/>
                  </a:lnTo>
                  <a:lnTo>
                    <a:pt x="92" y="92"/>
                  </a:lnTo>
                  <a:lnTo>
                    <a:pt x="92" y="96"/>
                  </a:lnTo>
                  <a:lnTo>
                    <a:pt x="54" y="96"/>
                  </a:lnTo>
                  <a:lnTo>
                    <a:pt x="56" y="92"/>
                  </a:lnTo>
                  <a:lnTo>
                    <a:pt x="60" y="92"/>
                  </a:lnTo>
                  <a:lnTo>
                    <a:pt x="64" y="92"/>
                  </a:lnTo>
                  <a:lnTo>
                    <a:pt x="66" y="90"/>
                  </a:lnTo>
                  <a:lnTo>
                    <a:pt x="68" y="88"/>
                  </a:lnTo>
                  <a:lnTo>
                    <a:pt x="70" y="84"/>
                  </a:lnTo>
                  <a:lnTo>
                    <a:pt x="72" y="78"/>
                  </a:lnTo>
                  <a:lnTo>
                    <a:pt x="80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4"/>
                  </a:lnTo>
                  <a:lnTo>
                    <a:pt x="54" y="4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20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4" name="Freeform 56"/>
            <p:cNvSpPr>
              <a:spLocks/>
            </p:cNvSpPr>
            <p:nvPr/>
          </p:nvSpPr>
          <p:spPr bwMode="auto">
            <a:xfrm>
              <a:off x="2526" y="2660"/>
              <a:ext cx="118" cy="96"/>
            </a:xfrm>
            <a:custGeom>
              <a:avLst/>
              <a:gdLst/>
              <a:ahLst/>
              <a:cxnLst>
                <a:cxn ang="0">
                  <a:pos x="80" y="44"/>
                </a:cxn>
                <a:cxn ang="0">
                  <a:pos x="90" y="14"/>
                </a:cxn>
                <a:cxn ang="0">
                  <a:pos x="90" y="6"/>
                </a:cxn>
                <a:cxn ang="0">
                  <a:pos x="88" y="4"/>
                </a:cxn>
                <a:cxn ang="0">
                  <a:pos x="84" y="4"/>
                </a:cxn>
                <a:cxn ang="0">
                  <a:pos x="80" y="0"/>
                </a:cxn>
                <a:cxn ang="0">
                  <a:pos x="116" y="2"/>
                </a:cxn>
                <a:cxn ang="0">
                  <a:pos x="110" y="4"/>
                </a:cxn>
                <a:cxn ang="0">
                  <a:pos x="104" y="8"/>
                </a:cxn>
                <a:cxn ang="0">
                  <a:pos x="100" y="20"/>
                </a:cxn>
                <a:cxn ang="0">
                  <a:pos x="82" y="84"/>
                </a:cxn>
                <a:cxn ang="0">
                  <a:pos x="82" y="90"/>
                </a:cxn>
                <a:cxn ang="0">
                  <a:pos x="86" y="92"/>
                </a:cxn>
                <a:cxn ang="0">
                  <a:pos x="92" y="96"/>
                </a:cxn>
                <a:cxn ang="0">
                  <a:pos x="56" y="92"/>
                </a:cxn>
                <a:cxn ang="0">
                  <a:pos x="62" y="92"/>
                </a:cxn>
                <a:cxn ang="0">
                  <a:pos x="66" y="88"/>
                </a:cxn>
                <a:cxn ang="0">
                  <a:pos x="72" y="78"/>
                </a:cxn>
                <a:cxn ang="0">
                  <a:pos x="36" y="48"/>
                </a:cxn>
                <a:cxn ang="0">
                  <a:pos x="26" y="84"/>
                </a:cxn>
                <a:cxn ang="0">
                  <a:pos x="26" y="90"/>
                </a:cxn>
                <a:cxn ang="0">
                  <a:pos x="30" y="92"/>
                </a:cxn>
                <a:cxn ang="0">
                  <a:pos x="36" y="96"/>
                </a:cxn>
                <a:cxn ang="0">
                  <a:pos x="0" y="92"/>
                </a:cxn>
                <a:cxn ang="0">
                  <a:pos x="8" y="92"/>
                </a:cxn>
                <a:cxn ang="0">
                  <a:pos x="12" y="88"/>
                </a:cxn>
                <a:cxn ang="0">
                  <a:pos x="16" y="78"/>
                </a:cxn>
                <a:cxn ang="0">
                  <a:pos x="34" y="14"/>
                </a:cxn>
                <a:cxn ang="0">
                  <a:pos x="34" y="6"/>
                </a:cxn>
                <a:cxn ang="0">
                  <a:pos x="32" y="4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60" y="2"/>
                </a:cxn>
                <a:cxn ang="0">
                  <a:pos x="54" y="4"/>
                </a:cxn>
                <a:cxn ang="0">
                  <a:pos x="50" y="8"/>
                </a:cxn>
                <a:cxn ang="0">
                  <a:pos x="44" y="20"/>
                </a:cxn>
              </a:cxnLst>
              <a:rect l="0" t="0" r="r" b="b"/>
              <a:pathLst>
                <a:path w="118" h="96">
                  <a:moveTo>
                    <a:pt x="38" y="44"/>
                  </a:moveTo>
                  <a:lnTo>
                    <a:pt x="80" y="44"/>
                  </a:lnTo>
                  <a:lnTo>
                    <a:pt x="88" y="20"/>
                  </a:lnTo>
                  <a:lnTo>
                    <a:pt x="90" y="14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118" y="0"/>
                  </a:lnTo>
                  <a:lnTo>
                    <a:pt x="116" y="2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100" y="20"/>
                  </a:lnTo>
                  <a:lnTo>
                    <a:pt x="84" y="78"/>
                  </a:lnTo>
                  <a:lnTo>
                    <a:pt x="82" y="84"/>
                  </a:lnTo>
                  <a:lnTo>
                    <a:pt x="82" y="88"/>
                  </a:lnTo>
                  <a:lnTo>
                    <a:pt x="82" y="90"/>
                  </a:lnTo>
                  <a:lnTo>
                    <a:pt x="84" y="92"/>
                  </a:lnTo>
                  <a:lnTo>
                    <a:pt x="86" y="92"/>
                  </a:lnTo>
                  <a:lnTo>
                    <a:pt x="92" y="92"/>
                  </a:lnTo>
                  <a:lnTo>
                    <a:pt x="92" y="96"/>
                  </a:lnTo>
                  <a:lnTo>
                    <a:pt x="54" y="96"/>
                  </a:lnTo>
                  <a:lnTo>
                    <a:pt x="56" y="92"/>
                  </a:lnTo>
                  <a:lnTo>
                    <a:pt x="60" y="92"/>
                  </a:lnTo>
                  <a:lnTo>
                    <a:pt x="62" y="92"/>
                  </a:lnTo>
                  <a:lnTo>
                    <a:pt x="66" y="90"/>
                  </a:lnTo>
                  <a:lnTo>
                    <a:pt x="66" y="88"/>
                  </a:lnTo>
                  <a:lnTo>
                    <a:pt x="68" y="84"/>
                  </a:lnTo>
                  <a:lnTo>
                    <a:pt x="72" y="78"/>
                  </a:lnTo>
                  <a:lnTo>
                    <a:pt x="80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6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4"/>
                  </a:lnTo>
                  <a:lnTo>
                    <a:pt x="54" y="4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20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5" name="Freeform 57"/>
            <p:cNvSpPr>
              <a:spLocks/>
            </p:cNvSpPr>
            <p:nvPr/>
          </p:nvSpPr>
          <p:spPr bwMode="auto">
            <a:xfrm>
              <a:off x="2648" y="2658"/>
              <a:ext cx="18" cy="40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2" y="20"/>
                </a:cxn>
                <a:cxn ang="0">
                  <a:pos x="2" y="12"/>
                </a:cxn>
                <a:cxn ang="0">
                  <a:pos x="4" y="8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6" y="8"/>
                </a:cxn>
                <a:cxn ang="0">
                  <a:pos x="16" y="12"/>
                </a:cxn>
                <a:cxn ang="0">
                  <a:pos x="14" y="16"/>
                </a:cxn>
                <a:cxn ang="0">
                  <a:pos x="12" y="20"/>
                </a:cxn>
                <a:cxn ang="0">
                  <a:pos x="2" y="40"/>
                </a:cxn>
                <a:cxn ang="0">
                  <a:pos x="0" y="40"/>
                </a:cxn>
              </a:cxnLst>
              <a:rect l="0" t="0" r="r" b="b"/>
              <a:pathLst>
                <a:path w="18" h="40">
                  <a:moveTo>
                    <a:pt x="0" y="40"/>
                  </a:moveTo>
                  <a:lnTo>
                    <a:pt x="2" y="20"/>
                  </a:lnTo>
                  <a:lnTo>
                    <a:pt x="2" y="12"/>
                  </a:lnTo>
                  <a:lnTo>
                    <a:pt x="4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2" y="20"/>
                  </a:lnTo>
                  <a:lnTo>
                    <a:pt x="2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6" name="Freeform 58"/>
            <p:cNvSpPr>
              <a:spLocks/>
            </p:cNvSpPr>
            <p:nvPr/>
          </p:nvSpPr>
          <p:spPr bwMode="auto">
            <a:xfrm>
              <a:off x="1536" y="3052"/>
              <a:ext cx="98" cy="96"/>
            </a:xfrm>
            <a:custGeom>
              <a:avLst/>
              <a:gdLst/>
              <a:ahLst/>
              <a:cxnLst>
                <a:cxn ang="0">
                  <a:pos x="48" y="4"/>
                </a:cxn>
                <a:cxn ang="0">
                  <a:pos x="38" y="44"/>
                </a:cxn>
                <a:cxn ang="0">
                  <a:pos x="46" y="44"/>
                </a:cxn>
                <a:cxn ang="0">
                  <a:pos x="54" y="42"/>
                </a:cxn>
                <a:cxn ang="0">
                  <a:pos x="58" y="40"/>
                </a:cxn>
                <a:cxn ang="0">
                  <a:pos x="64" y="36"/>
                </a:cxn>
                <a:cxn ang="0">
                  <a:pos x="68" y="30"/>
                </a:cxn>
                <a:cxn ang="0">
                  <a:pos x="70" y="30"/>
                </a:cxn>
                <a:cxn ang="0">
                  <a:pos x="62" y="66"/>
                </a:cxn>
                <a:cxn ang="0">
                  <a:pos x="58" y="66"/>
                </a:cxn>
                <a:cxn ang="0">
                  <a:pos x="60" y="62"/>
                </a:cxn>
                <a:cxn ang="0">
                  <a:pos x="60" y="58"/>
                </a:cxn>
                <a:cxn ang="0">
                  <a:pos x="58" y="54"/>
                </a:cxn>
                <a:cxn ang="0">
                  <a:pos x="56" y="50"/>
                </a:cxn>
                <a:cxn ang="0">
                  <a:pos x="52" y="48"/>
                </a:cxn>
                <a:cxn ang="0">
                  <a:pos x="46" y="48"/>
                </a:cxn>
                <a:cxn ang="0">
                  <a:pos x="36" y="48"/>
                </a:cxn>
                <a:cxn ang="0">
                  <a:pos x="28" y="78"/>
                </a:cxn>
                <a:cxn ang="0">
                  <a:pos x="26" y="84"/>
                </a:cxn>
                <a:cxn ang="0">
                  <a:pos x="26" y="88"/>
                </a:cxn>
                <a:cxn ang="0">
                  <a:pos x="26" y="90"/>
                </a:cxn>
                <a:cxn ang="0">
                  <a:pos x="28" y="92"/>
                </a:cxn>
                <a:cxn ang="0">
                  <a:pos x="32" y="92"/>
                </a:cxn>
                <a:cxn ang="0">
                  <a:pos x="38" y="92"/>
                </a:cxn>
                <a:cxn ang="0">
                  <a:pos x="36" y="96"/>
                </a:cxn>
                <a:cxn ang="0">
                  <a:pos x="0" y="96"/>
                </a:cxn>
                <a:cxn ang="0">
                  <a:pos x="0" y="92"/>
                </a:cxn>
                <a:cxn ang="0">
                  <a:pos x="4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2" y="88"/>
                </a:cxn>
                <a:cxn ang="0">
                  <a:pos x="14" y="84"/>
                </a:cxn>
                <a:cxn ang="0">
                  <a:pos x="16" y="78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6"/>
                </a:cxn>
                <a:cxn ang="0">
                  <a:pos x="32" y="4"/>
                </a:cxn>
                <a:cxn ang="0">
                  <a:pos x="30" y="4"/>
                </a:cxn>
                <a:cxn ang="0">
                  <a:pos x="28" y="4"/>
                </a:cxn>
                <a:cxn ang="0">
                  <a:pos x="24" y="2"/>
                </a:cxn>
                <a:cxn ang="0">
                  <a:pos x="24" y="0"/>
                </a:cxn>
                <a:cxn ang="0">
                  <a:pos x="98" y="0"/>
                </a:cxn>
                <a:cxn ang="0">
                  <a:pos x="94" y="22"/>
                </a:cxn>
                <a:cxn ang="0">
                  <a:pos x="90" y="22"/>
                </a:cxn>
                <a:cxn ang="0">
                  <a:pos x="90" y="18"/>
                </a:cxn>
                <a:cxn ang="0">
                  <a:pos x="90" y="16"/>
                </a:cxn>
                <a:cxn ang="0">
                  <a:pos x="90" y="12"/>
                </a:cxn>
                <a:cxn ang="0">
                  <a:pos x="88" y="8"/>
                </a:cxn>
                <a:cxn ang="0">
                  <a:pos x="86" y="6"/>
                </a:cxn>
                <a:cxn ang="0">
                  <a:pos x="82" y="6"/>
                </a:cxn>
                <a:cxn ang="0">
                  <a:pos x="78" y="4"/>
                </a:cxn>
                <a:cxn ang="0">
                  <a:pos x="70" y="4"/>
                </a:cxn>
                <a:cxn ang="0">
                  <a:pos x="48" y="4"/>
                </a:cxn>
              </a:cxnLst>
              <a:rect l="0" t="0" r="r" b="b"/>
              <a:pathLst>
                <a:path w="98" h="96">
                  <a:moveTo>
                    <a:pt x="48" y="4"/>
                  </a:moveTo>
                  <a:lnTo>
                    <a:pt x="38" y="44"/>
                  </a:lnTo>
                  <a:lnTo>
                    <a:pt x="46" y="44"/>
                  </a:lnTo>
                  <a:lnTo>
                    <a:pt x="54" y="42"/>
                  </a:lnTo>
                  <a:lnTo>
                    <a:pt x="58" y="40"/>
                  </a:lnTo>
                  <a:lnTo>
                    <a:pt x="64" y="36"/>
                  </a:lnTo>
                  <a:lnTo>
                    <a:pt x="68" y="30"/>
                  </a:lnTo>
                  <a:lnTo>
                    <a:pt x="70" y="30"/>
                  </a:lnTo>
                  <a:lnTo>
                    <a:pt x="62" y="66"/>
                  </a:lnTo>
                  <a:lnTo>
                    <a:pt x="58" y="66"/>
                  </a:lnTo>
                  <a:lnTo>
                    <a:pt x="60" y="62"/>
                  </a:lnTo>
                  <a:lnTo>
                    <a:pt x="60" y="58"/>
                  </a:lnTo>
                  <a:lnTo>
                    <a:pt x="58" y="54"/>
                  </a:lnTo>
                  <a:lnTo>
                    <a:pt x="56" y="50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8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98" y="0"/>
                  </a:lnTo>
                  <a:lnTo>
                    <a:pt x="94" y="22"/>
                  </a:lnTo>
                  <a:lnTo>
                    <a:pt x="90" y="22"/>
                  </a:lnTo>
                  <a:lnTo>
                    <a:pt x="90" y="18"/>
                  </a:lnTo>
                  <a:lnTo>
                    <a:pt x="90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78" y="4"/>
                  </a:lnTo>
                  <a:lnTo>
                    <a:pt x="70" y="4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7" name="Freeform 59"/>
            <p:cNvSpPr>
              <a:spLocks/>
            </p:cNvSpPr>
            <p:nvPr/>
          </p:nvSpPr>
          <p:spPr bwMode="auto">
            <a:xfrm>
              <a:off x="1642" y="3050"/>
              <a:ext cx="18" cy="40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2" y="20"/>
                </a:cxn>
                <a:cxn ang="0">
                  <a:pos x="4" y="14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8" y="2"/>
                </a:cxn>
                <a:cxn ang="0">
                  <a:pos x="10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18" y="4"/>
                </a:cxn>
                <a:cxn ang="0">
                  <a:pos x="18" y="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12"/>
                </a:cxn>
                <a:cxn ang="0">
                  <a:pos x="16" y="16"/>
                </a:cxn>
                <a:cxn ang="0">
                  <a:pos x="12" y="20"/>
                </a:cxn>
                <a:cxn ang="0">
                  <a:pos x="4" y="40"/>
                </a:cxn>
                <a:cxn ang="0">
                  <a:pos x="0" y="40"/>
                </a:cxn>
              </a:cxnLst>
              <a:rect l="0" t="0" r="r" b="b"/>
              <a:pathLst>
                <a:path w="18" h="40">
                  <a:moveTo>
                    <a:pt x="0" y="40"/>
                  </a:moveTo>
                  <a:lnTo>
                    <a:pt x="2" y="20"/>
                  </a:lnTo>
                  <a:lnTo>
                    <a:pt x="4" y="14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68" name="Freeform 60"/>
            <p:cNvSpPr>
              <a:spLocks/>
            </p:cNvSpPr>
            <p:nvPr/>
          </p:nvSpPr>
          <p:spPr bwMode="auto">
            <a:xfrm>
              <a:off x="3876" y="3052"/>
              <a:ext cx="98" cy="96"/>
            </a:xfrm>
            <a:custGeom>
              <a:avLst/>
              <a:gdLst/>
              <a:ahLst/>
              <a:cxnLst>
                <a:cxn ang="0">
                  <a:pos x="48" y="4"/>
                </a:cxn>
                <a:cxn ang="0">
                  <a:pos x="38" y="44"/>
                </a:cxn>
                <a:cxn ang="0">
                  <a:pos x="46" y="44"/>
                </a:cxn>
                <a:cxn ang="0">
                  <a:pos x="54" y="42"/>
                </a:cxn>
                <a:cxn ang="0">
                  <a:pos x="58" y="40"/>
                </a:cxn>
                <a:cxn ang="0">
                  <a:pos x="64" y="36"/>
                </a:cxn>
                <a:cxn ang="0">
                  <a:pos x="68" y="30"/>
                </a:cxn>
                <a:cxn ang="0">
                  <a:pos x="70" y="30"/>
                </a:cxn>
                <a:cxn ang="0">
                  <a:pos x="62" y="66"/>
                </a:cxn>
                <a:cxn ang="0">
                  <a:pos x="58" y="66"/>
                </a:cxn>
                <a:cxn ang="0">
                  <a:pos x="60" y="62"/>
                </a:cxn>
                <a:cxn ang="0">
                  <a:pos x="60" y="58"/>
                </a:cxn>
                <a:cxn ang="0">
                  <a:pos x="58" y="54"/>
                </a:cxn>
                <a:cxn ang="0">
                  <a:pos x="56" y="50"/>
                </a:cxn>
                <a:cxn ang="0">
                  <a:pos x="52" y="48"/>
                </a:cxn>
                <a:cxn ang="0">
                  <a:pos x="46" y="48"/>
                </a:cxn>
                <a:cxn ang="0">
                  <a:pos x="36" y="48"/>
                </a:cxn>
                <a:cxn ang="0">
                  <a:pos x="28" y="78"/>
                </a:cxn>
                <a:cxn ang="0">
                  <a:pos x="26" y="84"/>
                </a:cxn>
                <a:cxn ang="0">
                  <a:pos x="26" y="88"/>
                </a:cxn>
                <a:cxn ang="0">
                  <a:pos x="26" y="90"/>
                </a:cxn>
                <a:cxn ang="0">
                  <a:pos x="28" y="92"/>
                </a:cxn>
                <a:cxn ang="0">
                  <a:pos x="32" y="92"/>
                </a:cxn>
                <a:cxn ang="0">
                  <a:pos x="38" y="92"/>
                </a:cxn>
                <a:cxn ang="0">
                  <a:pos x="36" y="96"/>
                </a:cxn>
                <a:cxn ang="0">
                  <a:pos x="0" y="96"/>
                </a:cxn>
                <a:cxn ang="0">
                  <a:pos x="0" y="92"/>
                </a:cxn>
                <a:cxn ang="0">
                  <a:pos x="4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2" y="88"/>
                </a:cxn>
                <a:cxn ang="0">
                  <a:pos x="14" y="84"/>
                </a:cxn>
                <a:cxn ang="0">
                  <a:pos x="16" y="78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8"/>
                </a:cxn>
                <a:cxn ang="0">
                  <a:pos x="34" y="8"/>
                </a:cxn>
                <a:cxn ang="0">
                  <a:pos x="34" y="6"/>
                </a:cxn>
                <a:cxn ang="0">
                  <a:pos x="32" y="4"/>
                </a:cxn>
                <a:cxn ang="0">
                  <a:pos x="30" y="4"/>
                </a:cxn>
                <a:cxn ang="0">
                  <a:pos x="28" y="4"/>
                </a:cxn>
                <a:cxn ang="0">
                  <a:pos x="24" y="2"/>
                </a:cxn>
                <a:cxn ang="0">
                  <a:pos x="24" y="0"/>
                </a:cxn>
                <a:cxn ang="0">
                  <a:pos x="98" y="0"/>
                </a:cxn>
                <a:cxn ang="0">
                  <a:pos x="94" y="22"/>
                </a:cxn>
                <a:cxn ang="0">
                  <a:pos x="90" y="22"/>
                </a:cxn>
                <a:cxn ang="0">
                  <a:pos x="90" y="18"/>
                </a:cxn>
                <a:cxn ang="0">
                  <a:pos x="90" y="16"/>
                </a:cxn>
                <a:cxn ang="0">
                  <a:pos x="90" y="12"/>
                </a:cxn>
                <a:cxn ang="0">
                  <a:pos x="88" y="8"/>
                </a:cxn>
                <a:cxn ang="0">
                  <a:pos x="86" y="6"/>
                </a:cxn>
                <a:cxn ang="0">
                  <a:pos x="82" y="6"/>
                </a:cxn>
                <a:cxn ang="0">
                  <a:pos x="78" y="4"/>
                </a:cxn>
                <a:cxn ang="0">
                  <a:pos x="70" y="4"/>
                </a:cxn>
                <a:cxn ang="0">
                  <a:pos x="48" y="4"/>
                </a:cxn>
              </a:cxnLst>
              <a:rect l="0" t="0" r="r" b="b"/>
              <a:pathLst>
                <a:path w="98" h="96">
                  <a:moveTo>
                    <a:pt x="48" y="4"/>
                  </a:moveTo>
                  <a:lnTo>
                    <a:pt x="38" y="44"/>
                  </a:lnTo>
                  <a:lnTo>
                    <a:pt x="46" y="44"/>
                  </a:lnTo>
                  <a:lnTo>
                    <a:pt x="54" y="42"/>
                  </a:lnTo>
                  <a:lnTo>
                    <a:pt x="58" y="40"/>
                  </a:lnTo>
                  <a:lnTo>
                    <a:pt x="64" y="36"/>
                  </a:lnTo>
                  <a:lnTo>
                    <a:pt x="68" y="30"/>
                  </a:lnTo>
                  <a:lnTo>
                    <a:pt x="70" y="30"/>
                  </a:lnTo>
                  <a:lnTo>
                    <a:pt x="62" y="66"/>
                  </a:lnTo>
                  <a:lnTo>
                    <a:pt x="58" y="66"/>
                  </a:lnTo>
                  <a:lnTo>
                    <a:pt x="60" y="62"/>
                  </a:lnTo>
                  <a:lnTo>
                    <a:pt x="60" y="58"/>
                  </a:lnTo>
                  <a:lnTo>
                    <a:pt x="58" y="54"/>
                  </a:lnTo>
                  <a:lnTo>
                    <a:pt x="56" y="50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8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98" y="0"/>
                  </a:lnTo>
                  <a:lnTo>
                    <a:pt x="94" y="22"/>
                  </a:lnTo>
                  <a:lnTo>
                    <a:pt x="90" y="22"/>
                  </a:lnTo>
                  <a:lnTo>
                    <a:pt x="90" y="18"/>
                  </a:lnTo>
                  <a:lnTo>
                    <a:pt x="90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78" y="4"/>
                  </a:lnTo>
                  <a:lnTo>
                    <a:pt x="70" y="4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45469" name="Text Box 61"/>
          <p:cNvSpPr txBox="1">
            <a:spLocks noChangeArrowheads="1"/>
          </p:cNvSpPr>
          <p:nvPr/>
        </p:nvSpPr>
        <p:spPr bwMode="auto">
          <a:xfrm>
            <a:off x="6121400" y="4386263"/>
            <a:ext cx="29035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0" lang="en-US" altLang="zh-TW" sz="2000">
                <a:latin typeface="Verdana" pitchFamily="34" charset="0"/>
              </a:rPr>
              <a:t>Helmoltz’s </a:t>
            </a:r>
          </a:p>
          <a:p>
            <a:pPr eaLnBrk="0" hangingPunct="0"/>
            <a:r>
              <a:rPr kumimoji="0" lang="en-US" altLang="zh-TW" sz="2000">
                <a:latin typeface="Verdana" pitchFamily="34" charset="0"/>
              </a:rPr>
              <a:t>Schematic</a:t>
            </a:r>
          </a:p>
          <a:p>
            <a:pPr eaLnBrk="0" hangingPunct="0"/>
            <a:r>
              <a:rPr kumimoji="0" lang="en-US" altLang="zh-TW" sz="2000">
                <a:latin typeface="Verdana" pitchFamily="34" charset="0"/>
              </a:rPr>
              <a:t>Eye</a:t>
            </a:r>
          </a:p>
        </p:txBody>
      </p:sp>
      <p:sp>
        <p:nvSpPr>
          <p:cNvPr id="145470" name="Text Box 62"/>
          <p:cNvSpPr txBox="1">
            <a:spLocks noChangeArrowheads="1"/>
          </p:cNvSpPr>
          <p:nvPr/>
        </p:nvSpPr>
        <p:spPr bwMode="auto">
          <a:xfrm>
            <a:off x="4487863" y="0"/>
            <a:ext cx="3692525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900">
                <a:latin typeface="Times New Roman" pitchFamily="18" charset="0"/>
                <a:sym typeface="Symbol" pitchFamily="18" charset="2"/>
              </a:rPr>
              <a:t>Reproduced by permission, the </a:t>
            </a:r>
            <a:r>
              <a:rPr kumimoji="0" lang="en-US" altLang="zh-TW" sz="900">
                <a:latin typeface="Times New Roman" pitchFamily="18" charset="0"/>
              </a:rPr>
              <a:t>American Society of Photogrammetry and</a:t>
            </a:r>
          </a:p>
          <a:p>
            <a:pPr eaLnBrk="0" hangingPunct="0"/>
            <a:r>
              <a:rPr kumimoji="0" lang="en-US" altLang="zh-TW" sz="900">
                <a:latin typeface="Times New Roman" pitchFamily="18" charset="0"/>
              </a:rPr>
              <a:t>Remote Sensing. A.L. Nowicki, “Stereoscopy.” Manual of Photogrammetry,</a:t>
            </a:r>
          </a:p>
          <a:p>
            <a:pPr eaLnBrk="0" hangingPunct="0"/>
            <a:r>
              <a:rPr kumimoji="0" lang="en-US" altLang="zh-TW" sz="900">
                <a:latin typeface="Times New Roman" pitchFamily="18" charset="0"/>
              </a:rPr>
              <a:t>Thompson, Radlinski, and Speert (eds.), third edition, 1966.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wende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28600"/>
            <a:ext cx="3124200" cy="2557463"/>
          </a:xfrm>
          <a:prstGeom prst="rect">
            <a:avLst/>
          </a:prstGeom>
          <a:noFill/>
        </p:spPr>
      </p:pic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1628775" y="412750"/>
            <a:ext cx="26733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The distribution of rods and cones across the retina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2713038" y="6267450"/>
            <a:ext cx="27670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800">
                <a:latin typeface="Times New Roman" pitchFamily="18" charset="0"/>
                <a:sym typeface="Symbol" pitchFamily="18" charset="2"/>
              </a:rPr>
              <a:t>Reprinted from Foundations of Vision, by B. Wandell, Sinauer </a:t>
            </a:r>
          </a:p>
          <a:p>
            <a:pPr eaLnBrk="0" hangingPunct="0"/>
            <a:r>
              <a:rPr kumimoji="0" lang="en-US" altLang="zh-TW" sz="800">
                <a:latin typeface="Times New Roman" pitchFamily="18" charset="0"/>
                <a:sym typeface="Symbol" pitchFamily="18" charset="2"/>
              </a:rPr>
              <a:t>Associates, Inc., (1995). </a:t>
            </a:r>
            <a:r>
              <a:rPr kumimoji="0" lang="en-US" altLang="zh-TW" sz="800">
                <a:latin typeface="Times New Roman" pitchFamily="18" charset="0"/>
              </a:rPr>
              <a:t> 1995 Sinauer Associates, Inc.</a:t>
            </a:r>
          </a:p>
        </p:txBody>
      </p:sp>
      <p:pic>
        <p:nvPicPr>
          <p:cNvPr id="146437" name="Picture 5" descr="wendell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3475" y="4046538"/>
            <a:ext cx="5681663" cy="2124075"/>
          </a:xfrm>
          <a:prstGeom prst="rect">
            <a:avLst/>
          </a:prstGeom>
          <a:noFill/>
        </p:spPr>
      </p:pic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1524000" y="3368675"/>
            <a:ext cx="1782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Cones in the </a:t>
            </a:r>
          </a:p>
          <a:p>
            <a:pPr eaLnBrk="0" hangingPunct="0"/>
            <a:r>
              <a:rPr kumimoji="0" lang="en-US" altLang="zh-TW" sz="2400">
                <a:latin typeface="Times New Roman" pitchFamily="18" charset="0"/>
              </a:rPr>
              <a:t>fovea</a:t>
            </a:r>
          </a:p>
        </p:txBody>
      </p:sp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4267200" y="3352800"/>
            <a:ext cx="2486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2400">
                <a:solidFill>
                  <a:schemeClr val="bg1"/>
                </a:solidFill>
                <a:latin typeface="Times New Roman" pitchFamily="18" charset="0"/>
              </a:rPr>
              <a:t>Rods and cones in </a:t>
            </a:r>
          </a:p>
          <a:p>
            <a:pPr eaLnBrk="0" hangingPunct="0"/>
            <a:r>
              <a:rPr kumimoji="0" lang="en-US" altLang="zh-TW" sz="2400">
                <a:solidFill>
                  <a:schemeClr val="bg1"/>
                </a:solidFill>
                <a:latin typeface="Times New Roman" pitchFamily="18" charset="0"/>
              </a:rPr>
              <a:t>the periphery</a:t>
            </a:r>
          </a:p>
        </p:txBody>
      </p:sp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4689475" y="2814638"/>
            <a:ext cx="27670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 sz="800">
                <a:latin typeface="Times New Roman" pitchFamily="18" charset="0"/>
                <a:sym typeface="Symbol" pitchFamily="18" charset="2"/>
              </a:rPr>
              <a:t>Reprinted from Foundations of Vision, by B. Wandell, Sinauer </a:t>
            </a:r>
          </a:p>
          <a:p>
            <a:pPr eaLnBrk="0" hangingPunct="0"/>
            <a:r>
              <a:rPr kumimoji="0" lang="en-US" altLang="zh-TW" sz="800">
                <a:latin typeface="Times New Roman" pitchFamily="18" charset="0"/>
                <a:sym typeface="Symbol" pitchFamily="18" charset="2"/>
              </a:rPr>
              <a:t>Associates, Inc., (1995). </a:t>
            </a:r>
            <a:r>
              <a:rPr kumimoji="0" lang="en-US" altLang="zh-TW" sz="800">
                <a:latin typeface="Times New Roman" pitchFamily="18" charset="0"/>
              </a:rPr>
              <a:t> 1995 Sinauer Associates, Inc.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Pinhole Cameras</a:t>
            </a:r>
          </a:p>
        </p:txBody>
      </p:sp>
      <p:pic>
        <p:nvPicPr>
          <p:cNvPr id="1617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1988" y="2559050"/>
            <a:ext cx="8099425" cy="2686050"/>
          </a:xfrm>
          <a:noFill/>
          <a:ln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275" y="1903413"/>
            <a:ext cx="6892925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Distant objects appear smaller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Parallel lines meet</a:t>
            </a:r>
          </a:p>
        </p:txBody>
      </p:sp>
      <p:sp>
        <p:nvSpPr>
          <p:cNvPr id="13107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vanishing point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5" y="2933700"/>
            <a:ext cx="62484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80" name="Picture 8" descr="tracks-vp-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338" y="1284288"/>
            <a:ext cx="2813050" cy="2109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Vanishing Points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600"/>
              <a:t>each set of parallel lines (=direction) meets at a different point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200"/>
              <a:t>The </a:t>
            </a:r>
            <a:r>
              <a:rPr lang="en-US" altLang="zh-TW" sz="2200" i="1"/>
              <a:t>vanishing point</a:t>
            </a:r>
            <a:r>
              <a:rPr lang="en-US" altLang="zh-TW" sz="2200"/>
              <a:t> for this direction</a:t>
            </a:r>
          </a:p>
          <a:p>
            <a:r>
              <a:rPr lang="en-US" altLang="zh-TW" sz="2600"/>
              <a:t>Sets of parallel lines on the same plane lead to </a:t>
            </a:r>
            <a:r>
              <a:rPr lang="en-US" altLang="zh-TW" sz="2600" i="1"/>
              <a:t>collinear </a:t>
            </a:r>
            <a:r>
              <a:rPr lang="en-US" altLang="zh-TW" sz="2600"/>
              <a:t>vanishing points.  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200"/>
              <a:t>The line is called the</a:t>
            </a:r>
            <a:r>
              <a:rPr lang="en-US" altLang="zh-TW" sz="2200" i="1"/>
              <a:t> horizon</a:t>
            </a:r>
            <a:r>
              <a:rPr lang="en-US" altLang="zh-TW" sz="2200"/>
              <a:t> for that plane</a:t>
            </a:r>
          </a:p>
          <a:p>
            <a:r>
              <a:rPr lang="en-US" altLang="zh-TW" sz="2600"/>
              <a:t>Good ways to spot faked images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200"/>
              <a:t>scale and perspective don’t work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200"/>
              <a:t>vanishing points behave badly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200"/>
              <a:t>supermarket tabloids are a great source.</a:t>
            </a:r>
          </a:p>
          <a:p>
            <a:pPr>
              <a:buFont typeface="Wingdings" pitchFamily="2" charset="2"/>
              <a:buChar char="Ø"/>
            </a:pPr>
            <a:endParaRPr lang="zh-TW" altLang="en-US"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/>
              <a:t>Geometric properties of projection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600"/>
              <a:t>Points go to </a:t>
            </a:r>
            <a:r>
              <a:rPr lang="en-US" altLang="zh-TW" sz="2600">
                <a:solidFill>
                  <a:schemeClr val="accent2"/>
                </a:solidFill>
              </a:rPr>
              <a:t>points</a:t>
            </a:r>
          </a:p>
          <a:p>
            <a:r>
              <a:rPr lang="en-US" altLang="zh-TW" sz="2600"/>
              <a:t>Lines go to </a:t>
            </a:r>
            <a:r>
              <a:rPr lang="en-US" altLang="zh-TW" sz="2600">
                <a:solidFill>
                  <a:schemeClr val="accent2"/>
                </a:solidFill>
              </a:rPr>
              <a:t>lines</a:t>
            </a:r>
          </a:p>
          <a:p>
            <a:r>
              <a:rPr lang="en-US" altLang="zh-TW" sz="2600"/>
              <a:t>Planes go to </a:t>
            </a:r>
            <a:r>
              <a:rPr lang="en-US" altLang="zh-TW" sz="2600">
                <a:solidFill>
                  <a:schemeClr val="accent2"/>
                </a:solidFill>
              </a:rPr>
              <a:t>whole image </a:t>
            </a:r>
          </a:p>
          <a:p>
            <a:pPr>
              <a:buFont typeface="Wingdings" pitchFamily="2" charset="2"/>
              <a:buNone/>
            </a:pPr>
            <a:r>
              <a:rPr lang="en-US" altLang="zh-TW" sz="2600">
                <a:solidFill>
                  <a:schemeClr val="accent2"/>
                </a:solidFill>
              </a:rPr>
              <a:t>			      or half-plane</a:t>
            </a:r>
          </a:p>
          <a:p>
            <a:r>
              <a:rPr lang="en-US" altLang="zh-TW" sz="2600"/>
              <a:t>Polygons go to </a:t>
            </a:r>
            <a:r>
              <a:rPr lang="en-US" altLang="zh-TW" sz="2600">
                <a:solidFill>
                  <a:schemeClr val="accent2"/>
                </a:solidFill>
              </a:rPr>
              <a:t>polygons</a:t>
            </a:r>
          </a:p>
          <a:p>
            <a:endParaRPr lang="en-US" altLang="zh-TW" sz="2600"/>
          </a:p>
          <a:p>
            <a:r>
              <a:rPr lang="en-US" altLang="zh-TW" sz="2600"/>
              <a:t>Degenerate cases:</a:t>
            </a:r>
          </a:p>
          <a:p>
            <a:pPr lvl="1"/>
            <a:r>
              <a:rPr lang="en-US" altLang="zh-TW" sz="2200"/>
              <a:t>line through focal point yields </a:t>
            </a:r>
            <a:r>
              <a:rPr lang="en-US" altLang="zh-TW" sz="2200">
                <a:solidFill>
                  <a:schemeClr val="accent2"/>
                </a:solidFill>
              </a:rPr>
              <a:t>point</a:t>
            </a:r>
          </a:p>
          <a:p>
            <a:pPr lvl="1"/>
            <a:r>
              <a:rPr lang="en-US" altLang="zh-TW" sz="2200"/>
              <a:t>plane through focal point yields </a:t>
            </a:r>
            <a:r>
              <a:rPr lang="en-US" altLang="zh-TW" sz="2200">
                <a:solidFill>
                  <a:schemeClr val="accent2"/>
                </a:solidFill>
              </a:rPr>
              <a:t>line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16525" y="1827213"/>
            <a:ext cx="3927475" cy="19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2381</TotalTime>
  <Words>1240</Words>
  <Application>Microsoft Macintosh PowerPoint</Application>
  <PresentationFormat>如螢幕大小 (4:3)</PresentationFormat>
  <Paragraphs>299</Paragraphs>
  <Slides>47</Slides>
  <Notes>2</Notes>
  <HiddenSlides>0</HiddenSlides>
  <MMClips>3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47</vt:i4>
      </vt:variant>
    </vt:vector>
  </HeadingPairs>
  <TitlesOfParts>
    <vt:vector size="58" baseType="lpstr">
      <vt:lpstr>cmsy10</vt:lpstr>
      <vt:lpstr>Arial</vt:lpstr>
      <vt:lpstr>Monotype Sorts</vt:lpstr>
      <vt:lpstr>Symbol</vt:lpstr>
      <vt:lpstr>Times New Roman</vt:lpstr>
      <vt:lpstr>Verdana</vt:lpstr>
      <vt:lpstr>Wingdings</vt:lpstr>
      <vt:lpstr>Network</vt:lpstr>
      <vt:lpstr>Equation</vt:lpstr>
      <vt:lpstr>方程式</vt:lpstr>
      <vt:lpstr>Image</vt:lpstr>
      <vt:lpstr>Computer Vision</vt:lpstr>
      <vt:lpstr>Cameras, lenses and sensors</vt:lpstr>
      <vt:lpstr>PowerPoint 簡報</vt:lpstr>
      <vt:lpstr>PowerPoint 簡報</vt:lpstr>
      <vt:lpstr>Pinhole Cameras</vt:lpstr>
      <vt:lpstr>Distant objects appear smaller</vt:lpstr>
      <vt:lpstr>Parallel lines meet</vt:lpstr>
      <vt:lpstr>Vanishing Points</vt:lpstr>
      <vt:lpstr>Geometric properties of projection</vt:lpstr>
      <vt:lpstr>PowerPoint 簡報</vt:lpstr>
      <vt:lpstr>PowerPoint 簡報</vt:lpstr>
      <vt:lpstr>PowerPoint 簡報</vt:lpstr>
      <vt:lpstr>Limits for pinhole cameras</vt:lpstr>
      <vt:lpstr>Size of pinhole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Aberrations</vt:lpstr>
      <vt:lpstr>PowerPoint 簡報</vt:lpstr>
      <vt:lpstr>PowerPoint 簡報</vt:lpstr>
      <vt:lpstr>Astigmatism</vt:lpstr>
      <vt:lpstr>Distortion</vt:lpstr>
      <vt:lpstr>Coma</vt:lpstr>
      <vt:lpstr>PowerPoint 簡報</vt:lpstr>
      <vt:lpstr>PowerPoint 簡報</vt:lpstr>
      <vt:lpstr>PowerPoint 簡報</vt:lpstr>
      <vt:lpstr>PowerPoint 簡報</vt:lpstr>
      <vt:lpstr>PowerPoint 簡報</vt:lpstr>
      <vt:lpstr>The CCD camera</vt:lpstr>
      <vt:lpstr>CMOS</vt:lpstr>
      <vt:lpstr>CCD vs. CMOS</vt:lpstr>
      <vt:lpstr>Color cameras</vt:lpstr>
      <vt:lpstr>Prism color camera</vt:lpstr>
      <vt:lpstr>Prism color camera</vt:lpstr>
      <vt:lpstr>Filter mosaic </vt:lpstr>
      <vt:lpstr>Filter wheel</vt:lpstr>
      <vt:lpstr>Prism vs. mosaic vs. wheel</vt:lpstr>
      <vt:lpstr>New color CMOS sensor Foveon’s X3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whliao</dc:creator>
  <cp:lastModifiedBy>Microsoft Office User</cp:lastModifiedBy>
  <cp:revision>34</cp:revision>
  <dcterms:created xsi:type="dcterms:W3CDTF">1601-01-01T00:00:00Z</dcterms:created>
  <dcterms:modified xsi:type="dcterms:W3CDTF">2020-03-12T03:45:09Z</dcterms:modified>
</cp:coreProperties>
</file>